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61" r:id="rId5"/>
    <p:sldId id="277" r:id="rId6"/>
    <p:sldId id="257" r:id="rId7"/>
    <p:sldId id="259" r:id="rId8"/>
    <p:sldId id="260" r:id="rId9"/>
    <p:sldId id="263" r:id="rId10"/>
    <p:sldId id="562" r:id="rId11"/>
    <p:sldId id="265" r:id="rId12"/>
    <p:sldId id="266" r:id="rId13"/>
    <p:sldId id="269" r:id="rId14"/>
    <p:sldId id="566" r:id="rId15"/>
    <p:sldId id="270" r:id="rId16"/>
    <p:sldId id="272" r:id="rId17"/>
    <p:sldId id="273" r:id="rId18"/>
    <p:sldId id="274" r:id="rId19"/>
    <p:sldId id="563" r:id="rId20"/>
    <p:sldId id="564" r:id="rId21"/>
    <p:sldId id="558" r:id="rId22"/>
    <p:sldId id="559" r:id="rId23"/>
    <p:sldId id="560" r:id="rId24"/>
    <p:sldId id="561" r:id="rId25"/>
    <p:sldId id="56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4832"/>
    <a:srgbClr val="697D36"/>
    <a:srgbClr val="4943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796" autoAdjust="0"/>
    <p:restoredTop sz="38857" autoAdjust="0"/>
  </p:normalViewPr>
  <p:slideViewPr>
    <p:cSldViewPr snapToGrid="0">
      <p:cViewPr varScale="1">
        <p:scale>
          <a:sx n="25" d="100"/>
          <a:sy n="25" d="100"/>
        </p:scale>
        <p:origin x="4040" y="184"/>
      </p:cViewPr>
      <p:guideLst/>
    </p:cSldViewPr>
  </p:slideViewPr>
  <p:outlineViewPr>
    <p:cViewPr>
      <p:scale>
        <a:sx n="33" d="100"/>
        <a:sy n="33" d="100"/>
      </p:scale>
      <p:origin x="0" y="-1224"/>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68" d="100"/>
          <a:sy n="68" d="100"/>
        </p:scale>
        <p:origin x="368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5C25DC-61F6-4975-A7E4-2295821519BC}"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1D253387-0137-4EB7-AE5C-C853789530C1}">
      <dgm:prSet phldrT="[Text]"/>
      <dgm:spPr/>
      <dgm:t>
        <a:bodyPr/>
        <a:lstStyle/>
        <a:p>
          <a:r>
            <a:rPr lang="en-US" dirty="0"/>
            <a:t>About 70% of U.S. adults have experienced a potentially traumatic event at least once	</a:t>
          </a:r>
        </a:p>
      </dgm:t>
    </dgm:pt>
    <dgm:pt modelId="{F3BC0864-07D8-4682-9789-0D4CDBFA80C7}" type="parTrans" cxnId="{C85B9365-67D4-416E-90BD-E5C56B20E1EC}">
      <dgm:prSet/>
      <dgm:spPr/>
      <dgm:t>
        <a:bodyPr/>
        <a:lstStyle/>
        <a:p>
          <a:endParaRPr lang="en-US"/>
        </a:p>
      </dgm:t>
    </dgm:pt>
    <dgm:pt modelId="{9C49E47A-643B-4E83-83A7-19047A7B78D7}" type="sibTrans" cxnId="{C85B9365-67D4-416E-90BD-E5C56B20E1EC}">
      <dgm:prSet/>
      <dgm:spPr/>
      <dgm:t>
        <a:bodyPr/>
        <a:lstStyle/>
        <a:p>
          <a:endParaRPr lang="en-US" dirty="0"/>
        </a:p>
      </dgm:t>
    </dgm:pt>
    <dgm:pt modelId="{01D76C8E-7430-4FB1-AD04-A78369D237AA}">
      <dgm:prSet phldrT="[Text]"/>
      <dgm:spPr/>
      <dgm:t>
        <a:bodyPr/>
        <a:lstStyle/>
        <a:p>
          <a:r>
            <a:rPr lang="en-US" dirty="0"/>
            <a:t>Up to 20% of people who experience a potentially traumatic event develop ongoing symptoms or PTSD</a:t>
          </a:r>
        </a:p>
      </dgm:t>
    </dgm:pt>
    <dgm:pt modelId="{0AB66351-D080-478C-A405-386D7E8C1A43}" type="parTrans" cxnId="{304A01F8-A981-4E9F-A27D-F09478C8025A}">
      <dgm:prSet/>
      <dgm:spPr/>
      <dgm:t>
        <a:bodyPr/>
        <a:lstStyle/>
        <a:p>
          <a:endParaRPr lang="en-US"/>
        </a:p>
      </dgm:t>
    </dgm:pt>
    <dgm:pt modelId="{07F58EE5-4D7D-4F52-89E3-F9638F75ED12}" type="sibTrans" cxnId="{304A01F8-A981-4E9F-A27D-F09478C8025A}">
      <dgm:prSet/>
      <dgm:spPr/>
      <dgm:t>
        <a:bodyPr/>
        <a:lstStyle/>
        <a:p>
          <a:endParaRPr lang="en-US" dirty="0"/>
        </a:p>
      </dgm:t>
    </dgm:pt>
    <dgm:pt modelId="{EB253689-BBF4-436E-9E5C-0C6ECFBF5842}">
      <dgm:prSet phldrT="[Text]"/>
      <dgm:spPr/>
      <dgm:t>
        <a:bodyPr/>
        <a:lstStyle/>
        <a:p>
          <a:r>
            <a:rPr lang="en-US" dirty="0"/>
            <a:t>Nearly 1 in 6 experience 4 or more Adverse Childhood Experiences (ACEs)</a:t>
          </a:r>
        </a:p>
      </dgm:t>
    </dgm:pt>
    <dgm:pt modelId="{AE3C099A-C336-4DEB-AF2A-EED842AB3681}" type="parTrans" cxnId="{D3A241D2-6A5C-4C3D-94BF-5124C92816B6}">
      <dgm:prSet/>
      <dgm:spPr/>
      <dgm:t>
        <a:bodyPr/>
        <a:lstStyle/>
        <a:p>
          <a:endParaRPr lang="en-US"/>
        </a:p>
      </dgm:t>
    </dgm:pt>
    <dgm:pt modelId="{80185D8C-5658-442B-B8B9-619A02569CCD}" type="sibTrans" cxnId="{D3A241D2-6A5C-4C3D-94BF-5124C92816B6}">
      <dgm:prSet/>
      <dgm:spPr/>
      <dgm:t>
        <a:bodyPr/>
        <a:lstStyle/>
        <a:p>
          <a:endParaRPr lang="en-US" dirty="0"/>
        </a:p>
      </dgm:t>
    </dgm:pt>
    <dgm:pt modelId="{5D6882AD-71F5-45A4-8270-8D9C7E2ECD78}">
      <dgm:prSet phldrT="[Text]"/>
      <dgm:spPr/>
      <dgm:t>
        <a:bodyPr/>
        <a:lstStyle/>
        <a:p>
          <a:r>
            <a:rPr lang="en-US" dirty="0"/>
            <a:t>Risk for PTSD is especially high after interpersonal traumas including sexual assault (49%) and physical assault (around 32%)</a:t>
          </a:r>
        </a:p>
      </dgm:t>
    </dgm:pt>
    <dgm:pt modelId="{A17155D9-35BC-4466-A4E7-6CF31DD0B04B}" type="parTrans" cxnId="{7194320E-707B-4459-8758-0AC216E650DB}">
      <dgm:prSet/>
      <dgm:spPr/>
      <dgm:t>
        <a:bodyPr/>
        <a:lstStyle/>
        <a:p>
          <a:endParaRPr lang="en-US"/>
        </a:p>
      </dgm:t>
    </dgm:pt>
    <dgm:pt modelId="{D55A4AD3-07D3-459E-A247-D09FCEE41977}" type="sibTrans" cxnId="{7194320E-707B-4459-8758-0AC216E650DB}">
      <dgm:prSet/>
      <dgm:spPr/>
      <dgm:t>
        <a:bodyPr/>
        <a:lstStyle/>
        <a:p>
          <a:endParaRPr lang="en-US" dirty="0"/>
        </a:p>
      </dgm:t>
    </dgm:pt>
    <dgm:pt modelId="{6CFB19D8-C364-4A6C-89FC-763A05AB61B1}">
      <dgm:prSet phldrT="[Text]"/>
      <dgm:spPr/>
      <dgm:t>
        <a:bodyPr/>
        <a:lstStyle/>
        <a:p>
          <a:r>
            <a:rPr lang="en-US" dirty="0"/>
            <a:t>Adverse Childhood Experiences (“ACEs”) have lasting effects on physical and emotional health</a:t>
          </a:r>
        </a:p>
      </dgm:t>
    </dgm:pt>
    <dgm:pt modelId="{45996903-B5AC-454F-97C7-49BA6BEACD86}" type="parTrans" cxnId="{AB2E7555-DBDE-45B7-AF69-36F0BC72908D}">
      <dgm:prSet/>
      <dgm:spPr/>
      <dgm:t>
        <a:bodyPr/>
        <a:lstStyle/>
        <a:p>
          <a:endParaRPr lang="en-US"/>
        </a:p>
      </dgm:t>
    </dgm:pt>
    <dgm:pt modelId="{066AC311-C2F5-4D0C-B6BA-D3637904C0FB}" type="sibTrans" cxnId="{AB2E7555-DBDE-45B7-AF69-36F0BC72908D}">
      <dgm:prSet/>
      <dgm:spPr/>
      <dgm:t>
        <a:bodyPr/>
        <a:lstStyle/>
        <a:p>
          <a:endParaRPr lang="en-US"/>
        </a:p>
      </dgm:t>
    </dgm:pt>
    <dgm:pt modelId="{1B0EDD93-EB69-4AC0-82E4-D09A67D135D9}">
      <dgm:prSet/>
      <dgm:spPr/>
      <dgm:t>
        <a:bodyPr/>
        <a:lstStyle/>
        <a:p>
          <a:r>
            <a:rPr lang="en-US" dirty="0"/>
            <a:t>About 61% of adults experience at least one Adverse Childhood Experience (ACE) such as violence, abuse, neglect, or caregiver substance misuse	</a:t>
          </a:r>
        </a:p>
      </dgm:t>
    </dgm:pt>
    <dgm:pt modelId="{8ECE44C6-FC97-47FA-B6B4-BA264259DBD7}" type="parTrans" cxnId="{7F9EBFCD-B870-4A80-BFFE-ED71A1959FFA}">
      <dgm:prSet/>
      <dgm:spPr/>
      <dgm:t>
        <a:bodyPr/>
        <a:lstStyle/>
        <a:p>
          <a:endParaRPr lang="en-US"/>
        </a:p>
      </dgm:t>
    </dgm:pt>
    <dgm:pt modelId="{330030BA-FF1C-4D0F-B4D0-B0E9A41CD7C7}" type="sibTrans" cxnId="{7F9EBFCD-B870-4A80-BFFE-ED71A1959FFA}">
      <dgm:prSet/>
      <dgm:spPr/>
      <dgm:t>
        <a:bodyPr/>
        <a:lstStyle/>
        <a:p>
          <a:endParaRPr lang="en-US" dirty="0"/>
        </a:p>
      </dgm:t>
    </dgm:pt>
    <dgm:pt modelId="{7C345BDA-773E-D94B-86FF-2926E4D6B37B}" type="pres">
      <dgm:prSet presAssocID="{9D5C25DC-61F6-4975-A7E4-2295821519BC}" presName="Name0" presStyleCnt="0">
        <dgm:presLayoutVars>
          <dgm:dir/>
          <dgm:resizeHandles val="exact"/>
        </dgm:presLayoutVars>
      </dgm:prSet>
      <dgm:spPr/>
    </dgm:pt>
    <dgm:pt modelId="{E0754458-75C3-1643-AD53-E3C7ADBF6779}" type="pres">
      <dgm:prSet presAssocID="{1D253387-0137-4EB7-AE5C-C853789530C1}" presName="node" presStyleLbl="node1" presStyleIdx="0" presStyleCnt="6">
        <dgm:presLayoutVars>
          <dgm:bulletEnabled val="1"/>
        </dgm:presLayoutVars>
      </dgm:prSet>
      <dgm:spPr/>
    </dgm:pt>
    <dgm:pt modelId="{5F262C2E-58A1-804A-AB98-AAC64FC45276}" type="pres">
      <dgm:prSet presAssocID="{9C49E47A-643B-4E83-83A7-19047A7B78D7}" presName="sibTrans" presStyleLbl="sibTrans1D1" presStyleIdx="0" presStyleCnt="5"/>
      <dgm:spPr/>
    </dgm:pt>
    <dgm:pt modelId="{6C57AB97-DAAD-FA40-A833-41E8439FA0AE}" type="pres">
      <dgm:prSet presAssocID="{9C49E47A-643B-4E83-83A7-19047A7B78D7}" presName="connectorText" presStyleLbl="sibTrans1D1" presStyleIdx="0" presStyleCnt="5"/>
      <dgm:spPr/>
    </dgm:pt>
    <dgm:pt modelId="{19D766F1-A80E-9643-BCFD-DBE35EDE7822}" type="pres">
      <dgm:prSet presAssocID="{01D76C8E-7430-4FB1-AD04-A78369D237AA}" presName="node" presStyleLbl="node1" presStyleIdx="1" presStyleCnt="6">
        <dgm:presLayoutVars>
          <dgm:bulletEnabled val="1"/>
        </dgm:presLayoutVars>
      </dgm:prSet>
      <dgm:spPr/>
    </dgm:pt>
    <dgm:pt modelId="{C2045784-55E5-594A-B019-A389531A5952}" type="pres">
      <dgm:prSet presAssocID="{07F58EE5-4D7D-4F52-89E3-F9638F75ED12}" presName="sibTrans" presStyleLbl="sibTrans1D1" presStyleIdx="1" presStyleCnt="5"/>
      <dgm:spPr/>
    </dgm:pt>
    <dgm:pt modelId="{A513E157-7EC7-F04C-B112-8907B642F323}" type="pres">
      <dgm:prSet presAssocID="{07F58EE5-4D7D-4F52-89E3-F9638F75ED12}" presName="connectorText" presStyleLbl="sibTrans1D1" presStyleIdx="1" presStyleCnt="5"/>
      <dgm:spPr/>
    </dgm:pt>
    <dgm:pt modelId="{43057B1E-DBD3-2A40-94B1-E75A4B8B389C}" type="pres">
      <dgm:prSet presAssocID="{EB253689-BBF4-436E-9E5C-0C6ECFBF5842}" presName="node" presStyleLbl="node1" presStyleIdx="2" presStyleCnt="6">
        <dgm:presLayoutVars>
          <dgm:bulletEnabled val="1"/>
        </dgm:presLayoutVars>
      </dgm:prSet>
      <dgm:spPr/>
    </dgm:pt>
    <dgm:pt modelId="{09CC0229-4E25-9146-A864-6212AD28692B}" type="pres">
      <dgm:prSet presAssocID="{80185D8C-5658-442B-B8B9-619A02569CCD}" presName="sibTrans" presStyleLbl="sibTrans1D1" presStyleIdx="2" presStyleCnt="5"/>
      <dgm:spPr/>
    </dgm:pt>
    <dgm:pt modelId="{89898259-D20B-654A-BA3A-8A76150A8338}" type="pres">
      <dgm:prSet presAssocID="{80185D8C-5658-442B-B8B9-619A02569CCD}" presName="connectorText" presStyleLbl="sibTrans1D1" presStyleIdx="2" presStyleCnt="5"/>
      <dgm:spPr/>
    </dgm:pt>
    <dgm:pt modelId="{0A1CDD8D-0B0C-B44E-9F3F-AAB1F27494CB}" type="pres">
      <dgm:prSet presAssocID="{5D6882AD-71F5-45A4-8270-8D9C7E2ECD78}" presName="node" presStyleLbl="node1" presStyleIdx="3" presStyleCnt="6">
        <dgm:presLayoutVars>
          <dgm:bulletEnabled val="1"/>
        </dgm:presLayoutVars>
      </dgm:prSet>
      <dgm:spPr/>
    </dgm:pt>
    <dgm:pt modelId="{112C3DEE-DB3B-634D-914C-DB9231FF7F7A}" type="pres">
      <dgm:prSet presAssocID="{D55A4AD3-07D3-459E-A247-D09FCEE41977}" presName="sibTrans" presStyleLbl="sibTrans1D1" presStyleIdx="3" presStyleCnt="5"/>
      <dgm:spPr/>
    </dgm:pt>
    <dgm:pt modelId="{ED48047A-9370-6D44-8D48-A2E22C975912}" type="pres">
      <dgm:prSet presAssocID="{D55A4AD3-07D3-459E-A247-D09FCEE41977}" presName="connectorText" presStyleLbl="sibTrans1D1" presStyleIdx="3" presStyleCnt="5"/>
      <dgm:spPr/>
    </dgm:pt>
    <dgm:pt modelId="{A1855DC1-19CE-4A4E-A02D-A6D923134C43}" type="pres">
      <dgm:prSet presAssocID="{1B0EDD93-EB69-4AC0-82E4-D09A67D135D9}" presName="node" presStyleLbl="node1" presStyleIdx="4" presStyleCnt="6">
        <dgm:presLayoutVars>
          <dgm:bulletEnabled val="1"/>
        </dgm:presLayoutVars>
      </dgm:prSet>
      <dgm:spPr/>
    </dgm:pt>
    <dgm:pt modelId="{A0949E58-A2C2-F248-A2DB-C0BF52A7AACF}" type="pres">
      <dgm:prSet presAssocID="{330030BA-FF1C-4D0F-B4D0-B0E9A41CD7C7}" presName="sibTrans" presStyleLbl="sibTrans1D1" presStyleIdx="4" presStyleCnt="5"/>
      <dgm:spPr/>
    </dgm:pt>
    <dgm:pt modelId="{0AC407C3-DEA0-B148-B59E-60E19BEC4A87}" type="pres">
      <dgm:prSet presAssocID="{330030BA-FF1C-4D0F-B4D0-B0E9A41CD7C7}" presName="connectorText" presStyleLbl="sibTrans1D1" presStyleIdx="4" presStyleCnt="5"/>
      <dgm:spPr/>
    </dgm:pt>
    <dgm:pt modelId="{F80A4DFB-7BB3-1E46-A6E7-84E40443F7A7}" type="pres">
      <dgm:prSet presAssocID="{6CFB19D8-C364-4A6C-89FC-763A05AB61B1}" presName="node" presStyleLbl="node1" presStyleIdx="5" presStyleCnt="6">
        <dgm:presLayoutVars>
          <dgm:bulletEnabled val="1"/>
        </dgm:presLayoutVars>
      </dgm:prSet>
      <dgm:spPr/>
    </dgm:pt>
  </dgm:ptLst>
  <dgm:cxnLst>
    <dgm:cxn modelId="{7194320E-707B-4459-8758-0AC216E650DB}" srcId="{9D5C25DC-61F6-4975-A7E4-2295821519BC}" destId="{5D6882AD-71F5-45A4-8270-8D9C7E2ECD78}" srcOrd="3" destOrd="0" parTransId="{A17155D9-35BC-4466-A4E7-6CF31DD0B04B}" sibTransId="{D55A4AD3-07D3-459E-A247-D09FCEE41977}"/>
    <dgm:cxn modelId="{3E037725-831D-144E-A096-F52CF2B90490}" type="presOf" srcId="{07F58EE5-4D7D-4F52-89E3-F9638F75ED12}" destId="{A513E157-7EC7-F04C-B112-8907B642F323}" srcOrd="1" destOrd="0" presId="urn:microsoft.com/office/officeart/2016/7/layout/RepeatingBendingProcessNew"/>
    <dgm:cxn modelId="{5BAAAB30-8DCE-BF4D-B4CA-DC27D9234079}" type="presOf" srcId="{9C49E47A-643B-4E83-83A7-19047A7B78D7}" destId="{6C57AB97-DAAD-FA40-A833-41E8439FA0AE}" srcOrd="1" destOrd="0" presId="urn:microsoft.com/office/officeart/2016/7/layout/RepeatingBendingProcessNew"/>
    <dgm:cxn modelId="{F5E74C4A-08AE-1941-B9D7-64C8781E96FD}" type="presOf" srcId="{6CFB19D8-C364-4A6C-89FC-763A05AB61B1}" destId="{F80A4DFB-7BB3-1E46-A6E7-84E40443F7A7}" srcOrd="0" destOrd="0" presId="urn:microsoft.com/office/officeart/2016/7/layout/RepeatingBendingProcessNew"/>
    <dgm:cxn modelId="{AB2E7555-DBDE-45B7-AF69-36F0BC72908D}" srcId="{9D5C25DC-61F6-4975-A7E4-2295821519BC}" destId="{6CFB19D8-C364-4A6C-89FC-763A05AB61B1}" srcOrd="5" destOrd="0" parTransId="{45996903-B5AC-454F-97C7-49BA6BEACD86}" sibTransId="{066AC311-C2F5-4D0C-B6BA-D3637904C0FB}"/>
    <dgm:cxn modelId="{C85B9365-67D4-416E-90BD-E5C56B20E1EC}" srcId="{9D5C25DC-61F6-4975-A7E4-2295821519BC}" destId="{1D253387-0137-4EB7-AE5C-C853789530C1}" srcOrd="0" destOrd="0" parTransId="{F3BC0864-07D8-4682-9789-0D4CDBFA80C7}" sibTransId="{9C49E47A-643B-4E83-83A7-19047A7B78D7}"/>
    <dgm:cxn modelId="{154C4A6D-9487-B643-814F-A827636EDA6D}" type="presOf" srcId="{1D253387-0137-4EB7-AE5C-C853789530C1}" destId="{E0754458-75C3-1643-AD53-E3C7ADBF6779}" srcOrd="0" destOrd="0" presId="urn:microsoft.com/office/officeart/2016/7/layout/RepeatingBendingProcessNew"/>
    <dgm:cxn modelId="{A04B0C71-EF2A-A142-8E9F-CB6523DF7C3A}" type="presOf" srcId="{01D76C8E-7430-4FB1-AD04-A78369D237AA}" destId="{19D766F1-A80E-9643-BCFD-DBE35EDE7822}" srcOrd="0" destOrd="0" presId="urn:microsoft.com/office/officeart/2016/7/layout/RepeatingBendingProcessNew"/>
    <dgm:cxn modelId="{DC57C773-2AA8-7A4F-8663-77291C330E57}" type="presOf" srcId="{9C49E47A-643B-4E83-83A7-19047A7B78D7}" destId="{5F262C2E-58A1-804A-AB98-AAC64FC45276}" srcOrd="0" destOrd="0" presId="urn:microsoft.com/office/officeart/2016/7/layout/RepeatingBendingProcessNew"/>
    <dgm:cxn modelId="{06A8CF75-94A1-F749-AC07-A24C4CB24683}" type="presOf" srcId="{80185D8C-5658-442B-B8B9-619A02569CCD}" destId="{89898259-D20B-654A-BA3A-8A76150A8338}" srcOrd="1" destOrd="0" presId="urn:microsoft.com/office/officeart/2016/7/layout/RepeatingBendingProcessNew"/>
    <dgm:cxn modelId="{BA7F977A-C063-8249-8E5E-DAD6C0B63994}" type="presOf" srcId="{1B0EDD93-EB69-4AC0-82E4-D09A67D135D9}" destId="{A1855DC1-19CE-4A4E-A02D-A6D923134C43}" srcOrd="0" destOrd="0" presId="urn:microsoft.com/office/officeart/2016/7/layout/RepeatingBendingProcessNew"/>
    <dgm:cxn modelId="{A878A381-1EE9-494A-8DF9-F53A6180F6FC}" type="presOf" srcId="{EB253689-BBF4-436E-9E5C-0C6ECFBF5842}" destId="{43057B1E-DBD3-2A40-94B1-E75A4B8B389C}" srcOrd="0" destOrd="0" presId="urn:microsoft.com/office/officeart/2016/7/layout/RepeatingBendingProcessNew"/>
    <dgm:cxn modelId="{3D27F9AC-8A8C-2D4A-9794-6E42519EF2AD}" type="presOf" srcId="{5D6882AD-71F5-45A4-8270-8D9C7E2ECD78}" destId="{0A1CDD8D-0B0C-B44E-9F3F-AAB1F27494CB}" srcOrd="0" destOrd="0" presId="urn:microsoft.com/office/officeart/2016/7/layout/RepeatingBendingProcessNew"/>
    <dgm:cxn modelId="{FB99D3B0-4FFF-244E-9AF8-9E87C351F92D}" type="presOf" srcId="{D55A4AD3-07D3-459E-A247-D09FCEE41977}" destId="{ED48047A-9370-6D44-8D48-A2E22C975912}" srcOrd="1" destOrd="0" presId="urn:microsoft.com/office/officeart/2016/7/layout/RepeatingBendingProcessNew"/>
    <dgm:cxn modelId="{7A7FE2B6-2982-B54B-A861-9755236ACE89}" type="presOf" srcId="{07F58EE5-4D7D-4F52-89E3-F9638F75ED12}" destId="{C2045784-55E5-594A-B019-A389531A5952}" srcOrd="0" destOrd="0" presId="urn:microsoft.com/office/officeart/2016/7/layout/RepeatingBendingProcessNew"/>
    <dgm:cxn modelId="{518CC0BA-DC50-244B-9EDB-8ADD5083A53F}" type="presOf" srcId="{9D5C25DC-61F6-4975-A7E4-2295821519BC}" destId="{7C345BDA-773E-D94B-86FF-2926E4D6B37B}" srcOrd="0" destOrd="0" presId="urn:microsoft.com/office/officeart/2016/7/layout/RepeatingBendingProcessNew"/>
    <dgm:cxn modelId="{DBE5E6BE-6BEA-924E-A6A3-E74D121B31BB}" type="presOf" srcId="{330030BA-FF1C-4D0F-B4D0-B0E9A41CD7C7}" destId="{A0949E58-A2C2-F248-A2DB-C0BF52A7AACF}" srcOrd="0" destOrd="0" presId="urn:microsoft.com/office/officeart/2016/7/layout/RepeatingBendingProcessNew"/>
    <dgm:cxn modelId="{9AC314CD-5CAE-B04E-8C25-B1BAF0BAB281}" type="presOf" srcId="{D55A4AD3-07D3-459E-A247-D09FCEE41977}" destId="{112C3DEE-DB3B-634D-914C-DB9231FF7F7A}" srcOrd="0" destOrd="0" presId="urn:microsoft.com/office/officeart/2016/7/layout/RepeatingBendingProcessNew"/>
    <dgm:cxn modelId="{7F9EBFCD-B870-4A80-BFFE-ED71A1959FFA}" srcId="{9D5C25DC-61F6-4975-A7E4-2295821519BC}" destId="{1B0EDD93-EB69-4AC0-82E4-D09A67D135D9}" srcOrd="4" destOrd="0" parTransId="{8ECE44C6-FC97-47FA-B6B4-BA264259DBD7}" sibTransId="{330030BA-FF1C-4D0F-B4D0-B0E9A41CD7C7}"/>
    <dgm:cxn modelId="{186018D2-FA18-354F-8DB8-64259F0584A7}" type="presOf" srcId="{80185D8C-5658-442B-B8B9-619A02569CCD}" destId="{09CC0229-4E25-9146-A864-6212AD28692B}" srcOrd="0" destOrd="0" presId="urn:microsoft.com/office/officeart/2016/7/layout/RepeatingBendingProcessNew"/>
    <dgm:cxn modelId="{D3A241D2-6A5C-4C3D-94BF-5124C92816B6}" srcId="{9D5C25DC-61F6-4975-A7E4-2295821519BC}" destId="{EB253689-BBF4-436E-9E5C-0C6ECFBF5842}" srcOrd="2" destOrd="0" parTransId="{AE3C099A-C336-4DEB-AF2A-EED842AB3681}" sibTransId="{80185D8C-5658-442B-B8B9-619A02569CCD}"/>
    <dgm:cxn modelId="{304A01F8-A981-4E9F-A27D-F09478C8025A}" srcId="{9D5C25DC-61F6-4975-A7E4-2295821519BC}" destId="{01D76C8E-7430-4FB1-AD04-A78369D237AA}" srcOrd="1" destOrd="0" parTransId="{0AB66351-D080-478C-A405-386D7E8C1A43}" sibTransId="{07F58EE5-4D7D-4F52-89E3-F9638F75ED12}"/>
    <dgm:cxn modelId="{1D2E22FD-7D26-D140-9C80-8F32FEAFF905}" type="presOf" srcId="{330030BA-FF1C-4D0F-B4D0-B0E9A41CD7C7}" destId="{0AC407C3-DEA0-B148-B59E-60E19BEC4A87}" srcOrd="1" destOrd="0" presId="urn:microsoft.com/office/officeart/2016/7/layout/RepeatingBendingProcessNew"/>
    <dgm:cxn modelId="{22471FD3-D417-B541-8B8F-056C443013B3}" type="presParOf" srcId="{7C345BDA-773E-D94B-86FF-2926E4D6B37B}" destId="{E0754458-75C3-1643-AD53-E3C7ADBF6779}" srcOrd="0" destOrd="0" presId="urn:microsoft.com/office/officeart/2016/7/layout/RepeatingBendingProcessNew"/>
    <dgm:cxn modelId="{DF3CCC8C-BF1C-5B4C-8600-616835136737}" type="presParOf" srcId="{7C345BDA-773E-D94B-86FF-2926E4D6B37B}" destId="{5F262C2E-58A1-804A-AB98-AAC64FC45276}" srcOrd="1" destOrd="0" presId="urn:microsoft.com/office/officeart/2016/7/layout/RepeatingBendingProcessNew"/>
    <dgm:cxn modelId="{34C847C3-4086-DE4C-A9A2-9949C90440BB}" type="presParOf" srcId="{5F262C2E-58A1-804A-AB98-AAC64FC45276}" destId="{6C57AB97-DAAD-FA40-A833-41E8439FA0AE}" srcOrd="0" destOrd="0" presId="urn:microsoft.com/office/officeart/2016/7/layout/RepeatingBendingProcessNew"/>
    <dgm:cxn modelId="{2EDC3200-16D4-CA48-B0D0-AB7EFA8F40E4}" type="presParOf" srcId="{7C345BDA-773E-D94B-86FF-2926E4D6B37B}" destId="{19D766F1-A80E-9643-BCFD-DBE35EDE7822}" srcOrd="2" destOrd="0" presId="urn:microsoft.com/office/officeart/2016/7/layout/RepeatingBendingProcessNew"/>
    <dgm:cxn modelId="{F446A34C-AE22-3A4D-AFFD-AAB475106B84}" type="presParOf" srcId="{7C345BDA-773E-D94B-86FF-2926E4D6B37B}" destId="{C2045784-55E5-594A-B019-A389531A5952}" srcOrd="3" destOrd="0" presId="urn:microsoft.com/office/officeart/2016/7/layout/RepeatingBendingProcessNew"/>
    <dgm:cxn modelId="{4C95E9D3-986F-D14D-BDA2-EBF75D60B149}" type="presParOf" srcId="{C2045784-55E5-594A-B019-A389531A5952}" destId="{A513E157-7EC7-F04C-B112-8907B642F323}" srcOrd="0" destOrd="0" presId="urn:microsoft.com/office/officeart/2016/7/layout/RepeatingBendingProcessNew"/>
    <dgm:cxn modelId="{4D228BA6-BAD0-984F-B80E-7E6B4B8D3725}" type="presParOf" srcId="{7C345BDA-773E-D94B-86FF-2926E4D6B37B}" destId="{43057B1E-DBD3-2A40-94B1-E75A4B8B389C}" srcOrd="4" destOrd="0" presId="urn:microsoft.com/office/officeart/2016/7/layout/RepeatingBendingProcessNew"/>
    <dgm:cxn modelId="{F16DF3FB-16E7-584B-818B-2AC56179771E}" type="presParOf" srcId="{7C345BDA-773E-D94B-86FF-2926E4D6B37B}" destId="{09CC0229-4E25-9146-A864-6212AD28692B}" srcOrd="5" destOrd="0" presId="urn:microsoft.com/office/officeart/2016/7/layout/RepeatingBendingProcessNew"/>
    <dgm:cxn modelId="{1DE6D6C7-59F9-6E4B-89D3-8C3754FB00FB}" type="presParOf" srcId="{09CC0229-4E25-9146-A864-6212AD28692B}" destId="{89898259-D20B-654A-BA3A-8A76150A8338}" srcOrd="0" destOrd="0" presId="urn:microsoft.com/office/officeart/2016/7/layout/RepeatingBendingProcessNew"/>
    <dgm:cxn modelId="{D636C4B0-F550-9642-9F00-BC9B3FCBD99A}" type="presParOf" srcId="{7C345BDA-773E-D94B-86FF-2926E4D6B37B}" destId="{0A1CDD8D-0B0C-B44E-9F3F-AAB1F27494CB}" srcOrd="6" destOrd="0" presId="urn:microsoft.com/office/officeart/2016/7/layout/RepeatingBendingProcessNew"/>
    <dgm:cxn modelId="{2A928B7A-6F66-E34F-ABAF-70850D3E4DFC}" type="presParOf" srcId="{7C345BDA-773E-D94B-86FF-2926E4D6B37B}" destId="{112C3DEE-DB3B-634D-914C-DB9231FF7F7A}" srcOrd="7" destOrd="0" presId="urn:microsoft.com/office/officeart/2016/7/layout/RepeatingBendingProcessNew"/>
    <dgm:cxn modelId="{2F4C0892-9CF5-E943-BEE8-2E22F4AE9756}" type="presParOf" srcId="{112C3DEE-DB3B-634D-914C-DB9231FF7F7A}" destId="{ED48047A-9370-6D44-8D48-A2E22C975912}" srcOrd="0" destOrd="0" presId="urn:microsoft.com/office/officeart/2016/7/layout/RepeatingBendingProcessNew"/>
    <dgm:cxn modelId="{8C8DE143-6246-3242-AED5-37EEEF96AFBB}" type="presParOf" srcId="{7C345BDA-773E-D94B-86FF-2926E4D6B37B}" destId="{A1855DC1-19CE-4A4E-A02D-A6D923134C43}" srcOrd="8" destOrd="0" presId="urn:microsoft.com/office/officeart/2016/7/layout/RepeatingBendingProcessNew"/>
    <dgm:cxn modelId="{1A2CFE5D-9CEE-D64F-8D54-BC8FF48A28E3}" type="presParOf" srcId="{7C345BDA-773E-D94B-86FF-2926E4D6B37B}" destId="{A0949E58-A2C2-F248-A2DB-C0BF52A7AACF}" srcOrd="9" destOrd="0" presId="urn:microsoft.com/office/officeart/2016/7/layout/RepeatingBendingProcessNew"/>
    <dgm:cxn modelId="{8B38CDDC-9AF6-9F44-BDC4-F04B943E1C2B}" type="presParOf" srcId="{A0949E58-A2C2-F248-A2DB-C0BF52A7AACF}" destId="{0AC407C3-DEA0-B148-B59E-60E19BEC4A87}" srcOrd="0" destOrd="0" presId="urn:microsoft.com/office/officeart/2016/7/layout/RepeatingBendingProcessNew"/>
    <dgm:cxn modelId="{D67DB733-CFB8-4A49-B4EC-C7A68D9052F2}" type="presParOf" srcId="{7C345BDA-773E-D94B-86FF-2926E4D6B37B}" destId="{F80A4DFB-7BB3-1E46-A6E7-84E40443F7A7}"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09B1C8-D63B-6E47-A56E-54B1AF808EF5}" type="doc">
      <dgm:prSet loTypeId="urn:microsoft.com/office/officeart/2005/8/layout/default" loCatId="" qsTypeId="urn:microsoft.com/office/officeart/2005/8/quickstyle/simple1" qsCatId="simple" csTypeId="urn:microsoft.com/office/officeart/2005/8/colors/accent0_2" csCatId="mainScheme" phldr="1"/>
      <dgm:spPr/>
      <dgm:t>
        <a:bodyPr/>
        <a:lstStyle/>
        <a:p>
          <a:endParaRPr lang="en-US"/>
        </a:p>
      </dgm:t>
    </dgm:pt>
    <dgm:pt modelId="{CF67368D-D273-E748-9B0D-1B82ED0F77CE}">
      <dgm:prSet phldrT="[Text]"/>
      <dgm:spPr>
        <a:solidFill>
          <a:srgbClr val="4E4832">
            <a:alpha val="59000"/>
          </a:srgbClr>
        </a:solidFill>
      </dgm:spPr>
      <dgm:t>
        <a:bodyPr/>
        <a:lstStyle/>
        <a:p>
          <a:r>
            <a:rPr lang="en-US" b="1" dirty="0">
              <a:solidFill>
                <a:schemeClr val="bg1"/>
              </a:solidFill>
            </a:rPr>
            <a:t>Cognitive Behavioral Therapy (CBT)</a:t>
          </a:r>
        </a:p>
      </dgm:t>
    </dgm:pt>
    <dgm:pt modelId="{9215A9D9-D331-D346-84F7-31F82030A9E2}" type="parTrans" cxnId="{0F3B3882-B3F7-8042-9282-0C34B74259AE}">
      <dgm:prSet/>
      <dgm:spPr/>
      <dgm:t>
        <a:bodyPr/>
        <a:lstStyle/>
        <a:p>
          <a:endParaRPr lang="en-US"/>
        </a:p>
      </dgm:t>
    </dgm:pt>
    <dgm:pt modelId="{6DC3BF99-86F4-0A4C-8F06-7506628B6963}" type="sibTrans" cxnId="{0F3B3882-B3F7-8042-9282-0C34B74259AE}">
      <dgm:prSet/>
      <dgm:spPr/>
      <dgm:t>
        <a:bodyPr/>
        <a:lstStyle/>
        <a:p>
          <a:endParaRPr lang="en-US"/>
        </a:p>
      </dgm:t>
    </dgm:pt>
    <dgm:pt modelId="{1D1D8177-83BF-2346-B05C-BC3230AB20C8}">
      <dgm:prSet phldrT="[Text]"/>
      <dgm:spPr>
        <a:solidFill>
          <a:srgbClr val="4E4832">
            <a:alpha val="59000"/>
          </a:srgbClr>
        </a:solidFill>
      </dgm:spPr>
      <dgm:t>
        <a:bodyPr/>
        <a:lstStyle/>
        <a:p>
          <a:r>
            <a:rPr lang="en-US" b="1" dirty="0">
              <a:solidFill>
                <a:schemeClr val="bg1"/>
              </a:solidFill>
            </a:rPr>
            <a:t>Eye Movement Desensitization and </a:t>
          </a:r>
          <a:r>
            <a:rPr lang="en-US" dirty="0">
              <a:solidFill>
                <a:schemeClr val="bg1"/>
              </a:solidFill>
            </a:rPr>
            <a:t>Reprocessing (EMDR)</a:t>
          </a:r>
        </a:p>
      </dgm:t>
    </dgm:pt>
    <dgm:pt modelId="{121E374B-9675-1240-A85B-486292D6E3D5}" type="parTrans" cxnId="{10B6F261-0B3F-B542-B6E2-F56BB1A632C1}">
      <dgm:prSet/>
      <dgm:spPr/>
      <dgm:t>
        <a:bodyPr/>
        <a:lstStyle/>
        <a:p>
          <a:endParaRPr lang="en-US"/>
        </a:p>
      </dgm:t>
    </dgm:pt>
    <dgm:pt modelId="{93446666-2BC7-1043-9559-2BC53C2E66EF}" type="sibTrans" cxnId="{10B6F261-0B3F-B542-B6E2-F56BB1A632C1}">
      <dgm:prSet/>
      <dgm:spPr/>
      <dgm:t>
        <a:bodyPr/>
        <a:lstStyle/>
        <a:p>
          <a:endParaRPr lang="en-US"/>
        </a:p>
      </dgm:t>
    </dgm:pt>
    <dgm:pt modelId="{11D81954-CB04-4C4E-AB36-F307B70B4CF4}">
      <dgm:prSet phldrT="[Text]"/>
      <dgm:spPr>
        <a:solidFill>
          <a:srgbClr val="4E4832">
            <a:alpha val="59000"/>
          </a:srgbClr>
        </a:solidFill>
      </dgm:spPr>
      <dgm:t>
        <a:bodyPr/>
        <a:lstStyle/>
        <a:p>
          <a:r>
            <a:rPr lang="en-US" dirty="0">
              <a:solidFill>
                <a:schemeClr val="bg1"/>
              </a:solidFill>
            </a:rPr>
            <a:t>Prolonged Exposure (PE)</a:t>
          </a:r>
        </a:p>
      </dgm:t>
    </dgm:pt>
    <dgm:pt modelId="{F847C929-51CA-6144-86D2-5BFC4278AEFF}" type="parTrans" cxnId="{2D6A6C3F-99CF-914C-9E7E-111520D9B427}">
      <dgm:prSet/>
      <dgm:spPr/>
      <dgm:t>
        <a:bodyPr/>
        <a:lstStyle/>
        <a:p>
          <a:endParaRPr lang="en-US"/>
        </a:p>
      </dgm:t>
    </dgm:pt>
    <dgm:pt modelId="{20727E79-F9C2-BE4C-B310-438E91CB4BDB}" type="sibTrans" cxnId="{2D6A6C3F-99CF-914C-9E7E-111520D9B427}">
      <dgm:prSet/>
      <dgm:spPr/>
      <dgm:t>
        <a:bodyPr/>
        <a:lstStyle/>
        <a:p>
          <a:endParaRPr lang="en-US"/>
        </a:p>
      </dgm:t>
    </dgm:pt>
    <dgm:pt modelId="{9D28B4B1-76C6-2F4C-8486-D962555E5AFE}">
      <dgm:prSet phldrT="[Text]"/>
      <dgm:spPr>
        <a:solidFill>
          <a:srgbClr val="4E4832">
            <a:alpha val="59000"/>
          </a:srgbClr>
        </a:solidFill>
      </dgm:spPr>
      <dgm:t>
        <a:bodyPr/>
        <a:lstStyle/>
        <a:p>
          <a:r>
            <a:rPr lang="en-US" dirty="0">
              <a:solidFill>
                <a:schemeClr val="bg1"/>
              </a:solidFill>
            </a:rPr>
            <a:t>Cognitive Processing Therapy (CPT)</a:t>
          </a:r>
        </a:p>
      </dgm:t>
    </dgm:pt>
    <dgm:pt modelId="{48359FC2-F46D-2143-A865-9B40D13BC995}" type="parTrans" cxnId="{D9783BB2-73F3-F44B-A04D-19DC49A3F401}">
      <dgm:prSet/>
      <dgm:spPr/>
      <dgm:t>
        <a:bodyPr/>
        <a:lstStyle/>
        <a:p>
          <a:endParaRPr lang="en-US"/>
        </a:p>
      </dgm:t>
    </dgm:pt>
    <dgm:pt modelId="{07783FA0-52D1-1949-809C-42668EA61B49}" type="sibTrans" cxnId="{D9783BB2-73F3-F44B-A04D-19DC49A3F401}">
      <dgm:prSet/>
      <dgm:spPr/>
      <dgm:t>
        <a:bodyPr/>
        <a:lstStyle/>
        <a:p>
          <a:endParaRPr lang="en-US"/>
        </a:p>
      </dgm:t>
    </dgm:pt>
    <dgm:pt modelId="{A644A679-FCC6-734E-83DC-B7D5E0B92B27}" type="pres">
      <dgm:prSet presAssocID="{1309B1C8-D63B-6E47-A56E-54B1AF808EF5}" presName="diagram" presStyleCnt="0">
        <dgm:presLayoutVars>
          <dgm:dir/>
          <dgm:resizeHandles val="exact"/>
        </dgm:presLayoutVars>
      </dgm:prSet>
      <dgm:spPr/>
    </dgm:pt>
    <dgm:pt modelId="{0C0E242E-0FEA-8648-907E-6D103E5850A6}" type="pres">
      <dgm:prSet presAssocID="{CF67368D-D273-E748-9B0D-1B82ED0F77CE}" presName="node" presStyleLbl="node1" presStyleIdx="0" presStyleCnt="2">
        <dgm:presLayoutVars>
          <dgm:bulletEnabled val="1"/>
        </dgm:presLayoutVars>
      </dgm:prSet>
      <dgm:spPr/>
    </dgm:pt>
    <dgm:pt modelId="{43F4B38F-9946-5246-8536-08F459A772F5}" type="pres">
      <dgm:prSet presAssocID="{6DC3BF99-86F4-0A4C-8F06-7506628B6963}" presName="sibTrans" presStyleCnt="0"/>
      <dgm:spPr/>
    </dgm:pt>
    <dgm:pt modelId="{DCB70783-6298-B847-9560-C4599C06C712}" type="pres">
      <dgm:prSet presAssocID="{1D1D8177-83BF-2346-B05C-BC3230AB20C8}" presName="node" presStyleLbl="node1" presStyleIdx="1" presStyleCnt="2">
        <dgm:presLayoutVars>
          <dgm:bulletEnabled val="1"/>
        </dgm:presLayoutVars>
      </dgm:prSet>
      <dgm:spPr/>
    </dgm:pt>
  </dgm:ptLst>
  <dgm:cxnLst>
    <dgm:cxn modelId="{21952B37-AD16-BD43-9D3F-D2649BFE0FA1}" type="presOf" srcId="{11D81954-CB04-4C4E-AB36-F307B70B4CF4}" destId="{0C0E242E-0FEA-8648-907E-6D103E5850A6}" srcOrd="0" destOrd="1" presId="urn:microsoft.com/office/officeart/2005/8/layout/default"/>
    <dgm:cxn modelId="{2D6A6C3F-99CF-914C-9E7E-111520D9B427}" srcId="{CF67368D-D273-E748-9B0D-1B82ED0F77CE}" destId="{11D81954-CB04-4C4E-AB36-F307B70B4CF4}" srcOrd="0" destOrd="0" parTransId="{F847C929-51CA-6144-86D2-5BFC4278AEFF}" sibTransId="{20727E79-F9C2-BE4C-B310-438E91CB4BDB}"/>
    <dgm:cxn modelId="{00DFE645-C72F-8F47-8CED-DC40B691F9E3}" type="presOf" srcId="{9D28B4B1-76C6-2F4C-8486-D962555E5AFE}" destId="{0C0E242E-0FEA-8648-907E-6D103E5850A6}" srcOrd="0" destOrd="2" presId="urn:microsoft.com/office/officeart/2005/8/layout/default"/>
    <dgm:cxn modelId="{10B6F261-0B3F-B542-B6E2-F56BB1A632C1}" srcId="{1309B1C8-D63B-6E47-A56E-54B1AF808EF5}" destId="{1D1D8177-83BF-2346-B05C-BC3230AB20C8}" srcOrd="1" destOrd="0" parTransId="{121E374B-9675-1240-A85B-486292D6E3D5}" sibTransId="{93446666-2BC7-1043-9559-2BC53C2E66EF}"/>
    <dgm:cxn modelId="{3DF6076C-9F7F-0F40-A6E0-C4424973AA58}" type="presOf" srcId="{1D1D8177-83BF-2346-B05C-BC3230AB20C8}" destId="{DCB70783-6298-B847-9560-C4599C06C712}" srcOrd="0" destOrd="0" presId="urn:microsoft.com/office/officeart/2005/8/layout/default"/>
    <dgm:cxn modelId="{0F3B3882-B3F7-8042-9282-0C34B74259AE}" srcId="{1309B1C8-D63B-6E47-A56E-54B1AF808EF5}" destId="{CF67368D-D273-E748-9B0D-1B82ED0F77CE}" srcOrd="0" destOrd="0" parTransId="{9215A9D9-D331-D346-84F7-31F82030A9E2}" sibTransId="{6DC3BF99-86F4-0A4C-8F06-7506628B6963}"/>
    <dgm:cxn modelId="{CDE473A9-241A-6144-A9EE-E873BD397464}" type="presOf" srcId="{1309B1C8-D63B-6E47-A56E-54B1AF808EF5}" destId="{A644A679-FCC6-734E-83DC-B7D5E0B92B27}" srcOrd="0" destOrd="0" presId="urn:microsoft.com/office/officeart/2005/8/layout/default"/>
    <dgm:cxn modelId="{D9783BB2-73F3-F44B-A04D-19DC49A3F401}" srcId="{CF67368D-D273-E748-9B0D-1B82ED0F77CE}" destId="{9D28B4B1-76C6-2F4C-8486-D962555E5AFE}" srcOrd="1" destOrd="0" parTransId="{48359FC2-F46D-2143-A865-9B40D13BC995}" sibTransId="{07783FA0-52D1-1949-809C-42668EA61B49}"/>
    <dgm:cxn modelId="{0B44F9C2-CA31-AC4A-AD12-71FF17A92B4A}" type="presOf" srcId="{CF67368D-D273-E748-9B0D-1B82ED0F77CE}" destId="{0C0E242E-0FEA-8648-907E-6D103E5850A6}" srcOrd="0" destOrd="0" presId="urn:microsoft.com/office/officeart/2005/8/layout/default"/>
    <dgm:cxn modelId="{74236824-6A81-3144-A4F7-E4EFA95888A7}" type="presParOf" srcId="{A644A679-FCC6-734E-83DC-B7D5E0B92B27}" destId="{0C0E242E-0FEA-8648-907E-6D103E5850A6}" srcOrd="0" destOrd="0" presId="urn:microsoft.com/office/officeart/2005/8/layout/default"/>
    <dgm:cxn modelId="{FA82FDEA-EF46-7A49-BD42-104B130DC47D}" type="presParOf" srcId="{A644A679-FCC6-734E-83DC-B7D5E0B92B27}" destId="{43F4B38F-9946-5246-8536-08F459A772F5}" srcOrd="1" destOrd="0" presId="urn:microsoft.com/office/officeart/2005/8/layout/default"/>
    <dgm:cxn modelId="{B81AEBDD-C939-F04A-AB7E-82BA6FA7F2B9}" type="presParOf" srcId="{A644A679-FCC6-734E-83DC-B7D5E0B92B27}" destId="{DCB70783-6298-B847-9560-C4599C06C712}" srcOrd="2"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62C2E-58A1-804A-AB98-AAC64FC45276}">
      <dsp:nvSpPr>
        <dsp:cNvPr id="0" name=""/>
        <dsp:cNvSpPr/>
      </dsp:nvSpPr>
      <dsp:spPr>
        <a:xfrm>
          <a:off x="3243197" y="784453"/>
          <a:ext cx="603570" cy="91440"/>
        </a:xfrm>
        <a:custGeom>
          <a:avLst/>
          <a:gdLst/>
          <a:ahLst/>
          <a:cxnLst/>
          <a:rect l="0" t="0" r="0" b="0"/>
          <a:pathLst>
            <a:path>
              <a:moveTo>
                <a:pt x="0" y="45720"/>
              </a:moveTo>
              <a:lnTo>
                <a:pt x="603570"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529128" y="827002"/>
        <a:ext cx="31708" cy="6341"/>
      </dsp:txXfrm>
    </dsp:sp>
    <dsp:sp modelId="{E0754458-75C3-1643-AD53-E3C7ADBF6779}">
      <dsp:nvSpPr>
        <dsp:cNvPr id="0" name=""/>
        <dsp:cNvSpPr/>
      </dsp:nvSpPr>
      <dsp:spPr>
        <a:xfrm>
          <a:off x="487732" y="2994"/>
          <a:ext cx="2757264" cy="165435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08" tIns="141820" rIns="135108" bIns="141820" numCol="1" spcCol="1270" anchor="ctr" anchorCtr="0">
          <a:noAutofit/>
        </a:bodyPr>
        <a:lstStyle/>
        <a:p>
          <a:pPr marL="0" lvl="0" indent="0" algn="ctr" defTabSz="666750">
            <a:lnSpc>
              <a:spcPct val="90000"/>
            </a:lnSpc>
            <a:spcBef>
              <a:spcPct val="0"/>
            </a:spcBef>
            <a:spcAft>
              <a:spcPct val="35000"/>
            </a:spcAft>
            <a:buNone/>
          </a:pPr>
          <a:r>
            <a:rPr lang="en-US" sz="1500" kern="1200" dirty="0"/>
            <a:t>About 70% of U.S. adults have experienced a potentially traumatic event at least once	</a:t>
          </a:r>
        </a:p>
      </dsp:txBody>
      <dsp:txXfrm>
        <a:off x="487732" y="2994"/>
        <a:ext cx="2757264" cy="1654358"/>
      </dsp:txXfrm>
    </dsp:sp>
    <dsp:sp modelId="{C2045784-55E5-594A-B019-A389531A5952}">
      <dsp:nvSpPr>
        <dsp:cNvPr id="0" name=""/>
        <dsp:cNvSpPr/>
      </dsp:nvSpPr>
      <dsp:spPr>
        <a:xfrm>
          <a:off x="6634632" y="784453"/>
          <a:ext cx="603570" cy="91440"/>
        </a:xfrm>
        <a:custGeom>
          <a:avLst/>
          <a:gdLst/>
          <a:ahLst/>
          <a:cxnLst/>
          <a:rect l="0" t="0" r="0" b="0"/>
          <a:pathLst>
            <a:path>
              <a:moveTo>
                <a:pt x="0" y="45720"/>
              </a:moveTo>
              <a:lnTo>
                <a:pt x="603570"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920563" y="827002"/>
        <a:ext cx="31708" cy="6341"/>
      </dsp:txXfrm>
    </dsp:sp>
    <dsp:sp modelId="{19D766F1-A80E-9643-BCFD-DBE35EDE7822}">
      <dsp:nvSpPr>
        <dsp:cNvPr id="0" name=""/>
        <dsp:cNvSpPr/>
      </dsp:nvSpPr>
      <dsp:spPr>
        <a:xfrm>
          <a:off x="3879167" y="2994"/>
          <a:ext cx="2757264" cy="165435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08" tIns="141820" rIns="135108" bIns="141820" numCol="1" spcCol="1270" anchor="ctr" anchorCtr="0">
          <a:noAutofit/>
        </a:bodyPr>
        <a:lstStyle/>
        <a:p>
          <a:pPr marL="0" lvl="0" indent="0" algn="ctr" defTabSz="666750">
            <a:lnSpc>
              <a:spcPct val="90000"/>
            </a:lnSpc>
            <a:spcBef>
              <a:spcPct val="0"/>
            </a:spcBef>
            <a:spcAft>
              <a:spcPct val="35000"/>
            </a:spcAft>
            <a:buNone/>
          </a:pPr>
          <a:r>
            <a:rPr lang="en-US" sz="1500" kern="1200" dirty="0"/>
            <a:t>Up to 20% of people who experience a potentially traumatic event develop ongoing symptoms or PTSD</a:t>
          </a:r>
        </a:p>
      </dsp:txBody>
      <dsp:txXfrm>
        <a:off x="3879167" y="2994"/>
        <a:ext cx="2757264" cy="1654358"/>
      </dsp:txXfrm>
    </dsp:sp>
    <dsp:sp modelId="{09CC0229-4E25-9146-A864-6212AD28692B}">
      <dsp:nvSpPr>
        <dsp:cNvPr id="0" name=""/>
        <dsp:cNvSpPr/>
      </dsp:nvSpPr>
      <dsp:spPr>
        <a:xfrm>
          <a:off x="1866364" y="1655552"/>
          <a:ext cx="6782870" cy="603570"/>
        </a:xfrm>
        <a:custGeom>
          <a:avLst/>
          <a:gdLst/>
          <a:ahLst/>
          <a:cxnLst/>
          <a:rect l="0" t="0" r="0" b="0"/>
          <a:pathLst>
            <a:path>
              <a:moveTo>
                <a:pt x="6782870" y="0"/>
              </a:moveTo>
              <a:lnTo>
                <a:pt x="6782870" y="318885"/>
              </a:lnTo>
              <a:lnTo>
                <a:pt x="0" y="318885"/>
              </a:lnTo>
              <a:lnTo>
                <a:pt x="0" y="60357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087488" y="1954167"/>
        <a:ext cx="340622" cy="6341"/>
      </dsp:txXfrm>
    </dsp:sp>
    <dsp:sp modelId="{43057B1E-DBD3-2A40-94B1-E75A4B8B389C}">
      <dsp:nvSpPr>
        <dsp:cNvPr id="0" name=""/>
        <dsp:cNvSpPr/>
      </dsp:nvSpPr>
      <dsp:spPr>
        <a:xfrm>
          <a:off x="7270602" y="2994"/>
          <a:ext cx="2757264" cy="165435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08" tIns="141820" rIns="135108" bIns="141820" numCol="1" spcCol="1270" anchor="ctr" anchorCtr="0">
          <a:noAutofit/>
        </a:bodyPr>
        <a:lstStyle/>
        <a:p>
          <a:pPr marL="0" lvl="0" indent="0" algn="ctr" defTabSz="666750">
            <a:lnSpc>
              <a:spcPct val="90000"/>
            </a:lnSpc>
            <a:spcBef>
              <a:spcPct val="0"/>
            </a:spcBef>
            <a:spcAft>
              <a:spcPct val="35000"/>
            </a:spcAft>
            <a:buNone/>
          </a:pPr>
          <a:r>
            <a:rPr lang="en-US" sz="1500" kern="1200" dirty="0"/>
            <a:t>Nearly 1 in 6 experience 4 or more Adverse Childhood Experiences (ACEs)</a:t>
          </a:r>
        </a:p>
      </dsp:txBody>
      <dsp:txXfrm>
        <a:off x="7270602" y="2994"/>
        <a:ext cx="2757264" cy="1654358"/>
      </dsp:txXfrm>
    </dsp:sp>
    <dsp:sp modelId="{112C3DEE-DB3B-634D-914C-DB9231FF7F7A}">
      <dsp:nvSpPr>
        <dsp:cNvPr id="0" name=""/>
        <dsp:cNvSpPr/>
      </dsp:nvSpPr>
      <dsp:spPr>
        <a:xfrm>
          <a:off x="3243197" y="3072982"/>
          <a:ext cx="603570" cy="91440"/>
        </a:xfrm>
        <a:custGeom>
          <a:avLst/>
          <a:gdLst/>
          <a:ahLst/>
          <a:cxnLst/>
          <a:rect l="0" t="0" r="0" b="0"/>
          <a:pathLst>
            <a:path>
              <a:moveTo>
                <a:pt x="0" y="45720"/>
              </a:moveTo>
              <a:lnTo>
                <a:pt x="603570"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529128" y="3115531"/>
        <a:ext cx="31708" cy="6341"/>
      </dsp:txXfrm>
    </dsp:sp>
    <dsp:sp modelId="{0A1CDD8D-0B0C-B44E-9F3F-AAB1F27494CB}">
      <dsp:nvSpPr>
        <dsp:cNvPr id="0" name=""/>
        <dsp:cNvSpPr/>
      </dsp:nvSpPr>
      <dsp:spPr>
        <a:xfrm>
          <a:off x="487732" y="2291523"/>
          <a:ext cx="2757264" cy="165435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08" tIns="141820" rIns="135108" bIns="141820" numCol="1" spcCol="1270" anchor="ctr" anchorCtr="0">
          <a:noAutofit/>
        </a:bodyPr>
        <a:lstStyle/>
        <a:p>
          <a:pPr marL="0" lvl="0" indent="0" algn="ctr" defTabSz="666750">
            <a:lnSpc>
              <a:spcPct val="90000"/>
            </a:lnSpc>
            <a:spcBef>
              <a:spcPct val="0"/>
            </a:spcBef>
            <a:spcAft>
              <a:spcPct val="35000"/>
            </a:spcAft>
            <a:buNone/>
          </a:pPr>
          <a:r>
            <a:rPr lang="en-US" sz="1500" kern="1200" dirty="0"/>
            <a:t>Risk for PTSD is especially high after interpersonal traumas including sexual assault (49%) and physical assault (around 32%)</a:t>
          </a:r>
        </a:p>
      </dsp:txBody>
      <dsp:txXfrm>
        <a:off x="487732" y="2291523"/>
        <a:ext cx="2757264" cy="1654358"/>
      </dsp:txXfrm>
    </dsp:sp>
    <dsp:sp modelId="{A0949E58-A2C2-F248-A2DB-C0BF52A7AACF}">
      <dsp:nvSpPr>
        <dsp:cNvPr id="0" name=""/>
        <dsp:cNvSpPr/>
      </dsp:nvSpPr>
      <dsp:spPr>
        <a:xfrm>
          <a:off x="6634632" y="3072982"/>
          <a:ext cx="603570" cy="91440"/>
        </a:xfrm>
        <a:custGeom>
          <a:avLst/>
          <a:gdLst/>
          <a:ahLst/>
          <a:cxnLst/>
          <a:rect l="0" t="0" r="0" b="0"/>
          <a:pathLst>
            <a:path>
              <a:moveTo>
                <a:pt x="0" y="45720"/>
              </a:moveTo>
              <a:lnTo>
                <a:pt x="603570"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920563" y="3115531"/>
        <a:ext cx="31708" cy="6341"/>
      </dsp:txXfrm>
    </dsp:sp>
    <dsp:sp modelId="{A1855DC1-19CE-4A4E-A02D-A6D923134C43}">
      <dsp:nvSpPr>
        <dsp:cNvPr id="0" name=""/>
        <dsp:cNvSpPr/>
      </dsp:nvSpPr>
      <dsp:spPr>
        <a:xfrm>
          <a:off x="3879167" y="2291523"/>
          <a:ext cx="2757264" cy="165435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08" tIns="141820" rIns="135108" bIns="141820" numCol="1" spcCol="1270" anchor="ctr" anchorCtr="0">
          <a:noAutofit/>
        </a:bodyPr>
        <a:lstStyle/>
        <a:p>
          <a:pPr marL="0" lvl="0" indent="0" algn="ctr" defTabSz="666750">
            <a:lnSpc>
              <a:spcPct val="90000"/>
            </a:lnSpc>
            <a:spcBef>
              <a:spcPct val="0"/>
            </a:spcBef>
            <a:spcAft>
              <a:spcPct val="35000"/>
            </a:spcAft>
            <a:buNone/>
          </a:pPr>
          <a:r>
            <a:rPr lang="en-US" sz="1500" kern="1200" dirty="0"/>
            <a:t>About 61% of adults experience at least one Adverse Childhood Experience (ACE) such as violence, abuse, neglect, or caregiver substance misuse	</a:t>
          </a:r>
        </a:p>
      </dsp:txBody>
      <dsp:txXfrm>
        <a:off x="3879167" y="2291523"/>
        <a:ext cx="2757264" cy="1654358"/>
      </dsp:txXfrm>
    </dsp:sp>
    <dsp:sp modelId="{F80A4DFB-7BB3-1E46-A6E7-84E40443F7A7}">
      <dsp:nvSpPr>
        <dsp:cNvPr id="0" name=""/>
        <dsp:cNvSpPr/>
      </dsp:nvSpPr>
      <dsp:spPr>
        <a:xfrm>
          <a:off x="7270602" y="2291523"/>
          <a:ext cx="2757264" cy="165435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08" tIns="141820" rIns="135108" bIns="141820" numCol="1" spcCol="1270" anchor="ctr" anchorCtr="0">
          <a:noAutofit/>
        </a:bodyPr>
        <a:lstStyle/>
        <a:p>
          <a:pPr marL="0" lvl="0" indent="0" algn="ctr" defTabSz="666750">
            <a:lnSpc>
              <a:spcPct val="90000"/>
            </a:lnSpc>
            <a:spcBef>
              <a:spcPct val="0"/>
            </a:spcBef>
            <a:spcAft>
              <a:spcPct val="35000"/>
            </a:spcAft>
            <a:buNone/>
          </a:pPr>
          <a:r>
            <a:rPr lang="en-US" sz="1500" kern="1200" dirty="0"/>
            <a:t>Adverse Childhood Experiences (“ACEs”) have lasting effects on physical and emotional health</a:t>
          </a:r>
        </a:p>
      </dsp:txBody>
      <dsp:txXfrm>
        <a:off x="7270602" y="2291523"/>
        <a:ext cx="2757264" cy="16543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E242E-0FEA-8648-907E-6D103E5850A6}">
      <dsp:nvSpPr>
        <dsp:cNvPr id="0" name=""/>
        <dsp:cNvSpPr/>
      </dsp:nvSpPr>
      <dsp:spPr>
        <a:xfrm>
          <a:off x="1023" y="582562"/>
          <a:ext cx="3991998" cy="2395198"/>
        </a:xfrm>
        <a:prstGeom prst="rect">
          <a:avLst/>
        </a:prstGeom>
        <a:solidFill>
          <a:srgbClr val="4E4832">
            <a:alpha val="59000"/>
          </a:srgb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dirty="0">
              <a:solidFill>
                <a:schemeClr val="bg1"/>
              </a:solidFill>
            </a:rPr>
            <a:t>Cognitive Behavioral Therapy (CBT)</a:t>
          </a:r>
        </a:p>
        <a:p>
          <a:pPr marL="228600" lvl="1" indent="-228600" algn="l" defTabSz="1066800">
            <a:lnSpc>
              <a:spcPct val="90000"/>
            </a:lnSpc>
            <a:spcBef>
              <a:spcPct val="0"/>
            </a:spcBef>
            <a:spcAft>
              <a:spcPct val="15000"/>
            </a:spcAft>
            <a:buChar char="•"/>
          </a:pPr>
          <a:r>
            <a:rPr lang="en-US" sz="2400" kern="1200" dirty="0">
              <a:solidFill>
                <a:schemeClr val="bg1"/>
              </a:solidFill>
            </a:rPr>
            <a:t>Prolonged Exposure (PE)</a:t>
          </a:r>
        </a:p>
        <a:p>
          <a:pPr marL="228600" lvl="1" indent="-228600" algn="l" defTabSz="1066800">
            <a:lnSpc>
              <a:spcPct val="90000"/>
            </a:lnSpc>
            <a:spcBef>
              <a:spcPct val="0"/>
            </a:spcBef>
            <a:spcAft>
              <a:spcPct val="15000"/>
            </a:spcAft>
            <a:buChar char="•"/>
          </a:pPr>
          <a:r>
            <a:rPr lang="en-US" sz="2400" kern="1200" dirty="0">
              <a:solidFill>
                <a:schemeClr val="bg1"/>
              </a:solidFill>
            </a:rPr>
            <a:t>Cognitive Processing Therapy (CPT)</a:t>
          </a:r>
        </a:p>
      </dsp:txBody>
      <dsp:txXfrm>
        <a:off x="1023" y="582562"/>
        <a:ext cx="3991998" cy="2395198"/>
      </dsp:txXfrm>
    </dsp:sp>
    <dsp:sp modelId="{DCB70783-6298-B847-9560-C4599C06C712}">
      <dsp:nvSpPr>
        <dsp:cNvPr id="0" name=""/>
        <dsp:cNvSpPr/>
      </dsp:nvSpPr>
      <dsp:spPr>
        <a:xfrm>
          <a:off x="4392221" y="582562"/>
          <a:ext cx="3991998" cy="2395198"/>
        </a:xfrm>
        <a:prstGeom prst="rect">
          <a:avLst/>
        </a:prstGeom>
        <a:solidFill>
          <a:srgbClr val="4E4832">
            <a:alpha val="59000"/>
          </a:srgb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rPr>
            <a:t>Eye Movement Desensitization and </a:t>
          </a:r>
          <a:r>
            <a:rPr lang="en-US" sz="3100" kern="1200" dirty="0">
              <a:solidFill>
                <a:schemeClr val="bg1"/>
              </a:solidFill>
            </a:rPr>
            <a:t>Reprocessing (EMDR)</a:t>
          </a:r>
        </a:p>
      </dsp:txBody>
      <dsp:txXfrm>
        <a:off x="4392221" y="582562"/>
        <a:ext cx="3991998" cy="2395198"/>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07EE5-091B-474A-BBA6-7FA304E88917}" type="datetimeFigureOut">
              <a:rPr lang="en-US" smtClean="0"/>
              <a:t>1/8/25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7B4C1-FAF1-4DAA-8B86-1A2F2DD7E397}" type="slidenum">
              <a:rPr lang="en-US" smtClean="0"/>
              <a:t>‹#›</a:t>
            </a:fld>
            <a:endParaRPr lang="en-US" dirty="0"/>
          </a:p>
        </p:txBody>
      </p:sp>
    </p:spTree>
    <p:extLst>
      <p:ext uri="{BB962C8B-B14F-4D97-AF65-F5344CB8AC3E}">
        <p14:creationId xmlns:p14="http://schemas.microsoft.com/office/powerpoint/2010/main" val="3448457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amhsa.gov/resource/dbhis/indirect-traumatization-professionals-working-trauma-survivors-provider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rPr>
              <a:t>These materials were developed by a team of people who included staff of opioid treatment programs, clinically trained experts, and researchers. The effort was supported by the National Institute On Drug Abuse of the National Institutes of Health under Award Number R61DA059889</a:t>
            </a:r>
          </a:p>
          <a:p>
            <a:endParaRPr lang="en-US" dirty="0">
              <a:cs typeface="Calibri"/>
            </a:endParaRPr>
          </a:p>
          <a:p>
            <a:r>
              <a:rPr lang="en-US" dirty="0">
                <a:cs typeface="Calibri"/>
              </a:rPr>
              <a:t>For more information, please contact the MPACT study team at </a:t>
            </a:r>
            <a:r>
              <a:rPr lang="en-US" dirty="0" err="1">
                <a:cs typeface="Calibri"/>
              </a:rPr>
              <a:t>MPACTStudy@arizona.edu</a:t>
            </a:r>
            <a:r>
              <a:rPr lang="en-US" dirty="0">
                <a:cs typeface="Calibri"/>
              </a:rPr>
              <a:t>.</a:t>
            </a:r>
          </a:p>
          <a:p>
            <a:endParaRPr lang="en-US" dirty="0">
              <a:cs typeface="Calibri"/>
            </a:endParaRPr>
          </a:p>
          <a:p>
            <a:r>
              <a:rPr lang="en-US" dirty="0">
                <a:cs typeface="Calibri"/>
              </a:rPr>
              <a:t>We highly recommend that this information be presented to staff vs. directly sent to staff along with these notes. This will allow staff to engage in conversation and questions/answers about the topic and material.</a:t>
            </a:r>
          </a:p>
        </p:txBody>
      </p:sp>
      <p:sp>
        <p:nvSpPr>
          <p:cNvPr id="4" name="Slide Number Placeholder 3"/>
          <p:cNvSpPr>
            <a:spLocks noGrp="1"/>
          </p:cNvSpPr>
          <p:nvPr>
            <p:ph type="sldNum" sz="quarter" idx="5"/>
          </p:nvPr>
        </p:nvSpPr>
        <p:spPr/>
        <p:txBody>
          <a:bodyPr/>
          <a:lstStyle/>
          <a:p>
            <a:fld id="{1667B4C1-FAF1-4DAA-8B86-1A2F2DD7E397}" type="slidenum">
              <a:rPr lang="en-US" smtClean="0"/>
              <a:t>1</a:t>
            </a:fld>
            <a:endParaRPr lang="en-US" dirty="0"/>
          </a:p>
        </p:txBody>
      </p:sp>
    </p:spTree>
    <p:extLst>
      <p:ext uri="{BB962C8B-B14F-4D97-AF65-F5344CB8AC3E}">
        <p14:creationId xmlns:p14="http://schemas.microsoft.com/office/powerpoint/2010/main" val="692035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3688"/>
            <a:ext cx="4572000" cy="2571750"/>
          </a:xfrm>
        </p:spPr>
      </p:sp>
      <p:sp>
        <p:nvSpPr>
          <p:cNvPr id="3" name="Notes Placeholder 2"/>
          <p:cNvSpPr>
            <a:spLocks noGrp="1"/>
          </p:cNvSpPr>
          <p:nvPr>
            <p:ph type="body" idx="1"/>
          </p:nvPr>
        </p:nvSpPr>
        <p:spPr>
          <a:xfrm>
            <a:off x="685800" y="3059111"/>
            <a:ext cx="5486400" cy="5626101"/>
          </a:xfrm>
        </p:spPr>
        <p:txBody>
          <a:bodyPr/>
          <a:lstStyle/>
          <a:p>
            <a:r>
              <a:rPr lang="en-US" sz="1400" b="1" i="0" u="none" strike="noStrike" dirty="0">
                <a:solidFill>
                  <a:srgbClr val="4D5156"/>
                </a:solidFill>
                <a:effectLst/>
                <a:latin typeface="Calibri" panose="020F0502020204030204" pitchFamily="34" charset="0"/>
                <a:cs typeface="Calibri" panose="020F0502020204030204" pitchFamily="34" charset="0"/>
              </a:rPr>
              <a:t>Notes to Presenter</a:t>
            </a:r>
          </a:p>
          <a:p>
            <a:r>
              <a:rPr lang="en-US" sz="1400" b="0" i="0" u="none" strike="noStrike" dirty="0">
                <a:solidFill>
                  <a:srgbClr val="4D5156"/>
                </a:solidFill>
                <a:effectLst/>
                <a:latin typeface="Calibri" panose="020F0502020204030204" pitchFamily="34" charset="0"/>
                <a:cs typeface="Calibri" panose="020F0502020204030204" pitchFamily="34" charset="0"/>
              </a:rPr>
              <a:t>It is likely that the staff will not know about vicarious trauma as a term, but might well understand concepts of burnout. Review the slide definitions and then engage the group in conversation.</a:t>
            </a:r>
          </a:p>
          <a:p>
            <a:endParaRPr lang="en-US" sz="1400" b="0" i="0" u="none" strike="noStrike" dirty="0">
              <a:solidFill>
                <a:srgbClr val="4D5156"/>
              </a:solidFill>
              <a:effectLst/>
              <a:latin typeface="Calibri" panose="020F0502020204030204" pitchFamily="34" charset="0"/>
              <a:cs typeface="Calibri" panose="020F0502020204030204" pitchFamily="34" charset="0"/>
            </a:endParaRPr>
          </a:p>
          <a:p>
            <a:r>
              <a:rPr lang="en-US" sz="1400" b="1" i="0" u="none" strike="noStrike" dirty="0">
                <a:solidFill>
                  <a:srgbClr val="4D5156"/>
                </a:solidFill>
                <a:effectLst/>
                <a:latin typeface="Calibri" panose="020F0502020204030204" pitchFamily="34" charset="0"/>
                <a:cs typeface="Calibri" panose="020F0502020204030204" pitchFamily="34" charset="0"/>
              </a:rPr>
              <a:t>Before you present this slide, </a:t>
            </a:r>
          </a:p>
          <a:p>
            <a:r>
              <a:rPr lang="en-US" sz="1400" b="0" i="0" u="none" strike="noStrike" dirty="0">
                <a:solidFill>
                  <a:srgbClr val="000000"/>
                </a:solidFill>
                <a:effectLst/>
                <a:latin typeface="Calibri" panose="020F0502020204030204" pitchFamily="34" charset="0"/>
                <a:cs typeface="Calibri" panose="020F0502020204030204" pitchFamily="34" charset="0"/>
              </a:rPr>
              <a:t>Engage the staff while training them by encouraging them to identify strengths or limitations they experience through the day.....make it direct and short so they do not consume the timing of the training but feel heard, seen and validated because they are important and their roles are critical. </a:t>
            </a:r>
            <a:endParaRPr lang="en-US" sz="1400" b="1" i="0" u="none" strike="noStrike" dirty="0">
              <a:solidFill>
                <a:srgbClr val="4D5156"/>
              </a:solidFill>
              <a:effectLst/>
              <a:latin typeface="Calibri" panose="020F0502020204030204" pitchFamily="34" charset="0"/>
              <a:cs typeface="Calibri" panose="020F0502020204030204" pitchFamily="34" charset="0"/>
            </a:endParaRPr>
          </a:p>
          <a:p>
            <a:endParaRPr lang="en-US" sz="1400" b="0" i="0" u="none" strike="noStrike" dirty="0">
              <a:solidFill>
                <a:srgbClr val="4D5156"/>
              </a:solidFill>
              <a:effectLst/>
              <a:latin typeface="Calibri" panose="020F0502020204030204" pitchFamily="34" charset="0"/>
              <a:cs typeface="Calibri" panose="020F0502020204030204" pitchFamily="34" charset="0"/>
            </a:endParaRPr>
          </a:p>
          <a:p>
            <a:r>
              <a:rPr lang="en-US" sz="1400" b="0" i="0" u="none" strike="noStrike" dirty="0">
                <a:solidFill>
                  <a:srgbClr val="4D5156"/>
                </a:solidFill>
                <a:effectLst/>
                <a:latin typeface="Calibri" panose="020F0502020204030204" pitchFamily="34" charset="0"/>
                <a:cs typeface="Calibri" panose="020F0502020204030204" pitchFamily="34" charset="0"/>
              </a:rPr>
              <a:t>Ask the group: </a:t>
            </a:r>
            <a:r>
              <a:rPr lang="en-US" sz="1400" b="0" i="1" u="none" strike="noStrike" dirty="0">
                <a:solidFill>
                  <a:srgbClr val="4D5156"/>
                </a:solidFill>
                <a:effectLst/>
                <a:latin typeface="Calibri" panose="020F0502020204030204" pitchFamily="34" charset="0"/>
                <a:cs typeface="Calibri" panose="020F0502020204030204" pitchFamily="34" charset="0"/>
              </a:rPr>
              <a:t>What  comes to mind when you think about the idea of vicarious trauma?</a:t>
            </a:r>
          </a:p>
          <a:p>
            <a:endParaRPr lang="en-US" sz="1400" b="0" i="1" u="none" strike="noStrike" dirty="0">
              <a:solidFill>
                <a:srgbClr val="4D5156"/>
              </a:solidFill>
              <a:effectLst/>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Vicarious trauma is more than simply understanding what another person has gone through. Over time when a provider has deep empathy for their patient, the patient’s traumatic experiences can result in real trauma symptoms in the provider. </a:t>
            </a:r>
            <a:endParaRPr lang="en-US" sz="1400" b="0" i="1" u="none" strike="noStrike" dirty="0">
              <a:solidFill>
                <a:srgbClr val="4D5156"/>
              </a:solidFill>
              <a:effectLst/>
              <a:latin typeface="Calibri" panose="020F0502020204030204" pitchFamily="34" charset="0"/>
              <a:cs typeface="Calibri" panose="020F0502020204030204" pitchFamily="34" charset="0"/>
            </a:endParaRPr>
          </a:p>
          <a:p>
            <a:endParaRPr lang="en-US" sz="1400" b="0" i="1" u="none" strike="noStrike" dirty="0">
              <a:solidFill>
                <a:srgbClr val="4D5156"/>
              </a:solidFill>
              <a:effectLst/>
              <a:latin typeface="Calibri" panose="020F0502020204030204" pitchFamily="34" charset="0"/>
              <a:cs typeface="Calibri" panose="020F0502020204030204" pitchFamily="34" charset="0"/>
            </a:endParaRPr>
          </a:p>
          <a:p>
            <a:r>
              <a:rPr lang="en-US" sz="1400" b="0" i="0" dirty="0">
                <a:solidFill>
                  <a:srgbClr val="444746"/>
                </a:solidFill>
                <a:effectLst/>
                <a:latin typeface="Calibri" panose="020F0502020204030204" pitchFamily="34" charset="0"/>
                <a:cs typeface="Calibri" panose="020F0502020204030204" pitchFamily="34" charset="0"/>
              </a:rPr>
              <a:t>You may want to consider offering additional informational resources such as this from SAMHSA: </a:t>
            </a:r>
            <a:r>
              <a:rPr lang="en-US" sz="1400" b="0" i="0" u="none" strike="noStrike" dirty="0">
                <a:solidFill>
                  <a:srgbClr val="0B57D0"/>
                </a:solidFill>
                <a:effectLst/>
                <a:latin typeface="Calibri" panose="020F0502020204030204" pitchFamily="34" charset="0"/>
                <a:cs typeface="Calibri" panose="020F0502020204030204" pitchFamily="34" charset="0"/>
                <a:hlinkClick r:id="rId3"/>
              </a:rPr>
              <a:t>https://www.samhsa.gov/resource/dbhis/indirect-traumatization-professionals-working-trauma-survivors-providers</a:t>
            </a:r>
            <a:endParaRPr lang="en-US" sz="1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667B4C1-FAF1-4DAA-8B86-1A2F2DD7E397}" type="slidenum">
              <a:rPr lang="en-US" smtClean="0"/>
              <a:t>10</a:t>
            </a:fld>
            <a:endParaRPr lang="en-US" dirty="0"/>
          </a:p>
        </p:txBody>
      </p:sp>
    </p:spTree>
    <p:extLst>
      <p:ext uri="{BB962C8B-B14F-4D97-AF65-F5344CB8AC3E}">
        <p14:creationId xmlns:p14="http://schemas.microsoft.com/office/powerpoint/2010/main" val="2780661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pause for a moment: What could happen when providers feel stress over the work they are doing with patients?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cs typeface="Calibri" panose="020F0502020204030204" pitchFamily="34" charset="0"/>
              </a:rPr>
              <a:t>Think to yourselves for a moment. Think about our own workplace. Our own clinic. How would we know if we or others are experiencing vicarious trauma?</a:t>
            </a:r>
          </a:p>
          <a:p>
            <a:endParaRPr lang="en-US" dirty="0"/>
          </a:p>
        </p:txBody>
      </p:sp>
      <p:sp>
        <p:nvSpPr>
          <p:cNvPr id="4" name="Slide Number Placeholder 3"/>
          <p:cNvSpPr>
            <a:spLocks noGrp="1"/>
          </p:cNvSpPr>
          <p:nvPr>
            <p:ph type="sldNum" sz="quarter" idx="5"/>
          </p:nvPr>
        </p:nvSpPr>
        <p:spPr/>
        <p:txBody>
          <a:bodyPr/>
          <a:lstStyle/>
          <a:p>
            <a:fld id="{1667B4C1-FAF1-4DAA-8B86-1A2F2DD7E397}" type="slidenum">
              <a:rPr lang="en-US" smtClean="0"/>
              <a:t>11</a:t>
            </a:fld>
            <a:endParaRPr lang="en-US" dirty="0"/>
          </a:p>
        </p:txBody>
      </p:sp>
    </p:spTree>
    <p:extLst>
      <p:ext uri="{BB962C8B-B14F-4D97-AF65-F5344CB8AC3E}">
        <p14:creationId xmlns:p14="http://schemas.microsoft.com/office/powerpoint/2010/main" val="3493677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52413"/>
            <a:ext cx="3486150" cy="1962150"/>
          </a:xfrm>
        </p:spPr>
      </p:sp>
      <p:sp>
        <p:nvSpPr>
          <p:cNvPr id="3" name="Notes Placeholder 2"/>
          <p:cNvSpPr>
            <a:spLocks noGrp="1"/>
          </p:cNvSpPr>
          <p:nvPr>
            <p:ph type="body" idx="1"/>
          </p:nvPr>
        </p:nvSpPr>
        <p:spPr>
          <a:xfrm>
            <a:off x="385011" y="2622885"/>
            <a:ext cx="5787189" cy="6062328"/>
          </a:xfrm>
        </p:spPr>
        <p:txBody>
          <a:bodyPr/>
          <a:lstStyle/>
          <a:p>
            <a:pPr rtl="0">
              <a:spcBef>
                <a:spcPts val="0"/>
              </a:spcBef>
              <a:spcAft>
                <a:spcPts val="0"/>
              </a:spcAft>
            </a:pPr>
            <a:r>
              <a:rPr lang="en-US" sz="1400" b="0" i="0" u="none" strike="noStrike" dirty="0">
                <a:solidFill>
                  <a:srgbClr val="000000"/>
                </a:solidFill>
                <a:effectLst/>
                <a:latin typeface="Calibri" panose="020F0502020204030204" pitchFamily="34" charset="0"/>
                <a:cs typeface="Calibri" panose="020F0502020204030204" pitchFamily="34" charset="0"/>
              </a:rPr>
              <a:t>As you look at this information, you may recognize these symptoms in your patient population as well as in your own life (whether in friends, family, coworkers or even yourself).  It is not strange to think about stress in the workforce because the work can be stressful. There are many professions that involve situations that can be stressful. </a:t>
            </a:r>
            <a:endParaRPr lang="en-US" sz="1400" b="0" dirty="0">
              <a:effectLst/>
              <a:latin typeface="Calibri" panose="020F0502020204030204" pitchFamily="34" charset="0"/>
              <a:cs typeface="Calibri" panose="020F0502020204030204" pitchFamily="34" charset="0"/>
            </a:endParaRPr>
          </a:p>
          <a:p>
            <a:pPr rtl="0">
              <a:spcBef>
                <a:spcPts val="0"/>
              </a:spcBef>
              <a:spcAft>
                <a:spcPts val="0"/>
              </a:spcAft>
            </a:pPr>
            <a:br>
              <a:rPr lang="en-US" sz="1400" b="0" dirty="0">
                <a:effectLst/>
                <a:latin typeface="Calibri" panose="020F0502020204030204" pitchFamily="34" charset="0"/>
                <a:cs typeface="Calibri" panose="020F0502020204030204" pitchFamily="34" charset="0"/>
              </a:rPr>
            </a:br>
            <a:r>
              <a:rPr lang="en-US" sz="1400" b="0" i="0" u="none" strike="noStrike" dirty="0">
                <a:solidFill>
                  <a:srgbClr val="000000"/>
                </a:solidFill>
                <a:effectLst/>
                <a:latin typeface="Calibri" panose="020F0502020204030204" pitchFamily="34" charset="0"/>
                <a:cs typeface="Calibri" panose="020F0502020204030204" pitchFamily="34" charset="0"/>
              </a:rPr>
              <a:t>Let’s stop and think to ourselves about the work we are doing.</a:t>
            </a:r>
            <a:r>
              <a:rPr lang="en-US" sz="1400" b="0" i="1" u="none" strike="noStrike" dirty="0">
                <a:solidFill>
                  <a:srgbClr val="000000"/>
                </a:solidFill>
                <a:effectLst/>
                <a:latin typeface="Calibri" panose="020F0502020204030204" pitchFamily="34" charset="0"/>
                <a:cs typeface="Calibri" panose="020F0502020204030204" pitchFamily="34" charset="0"/>
              </a:rPr>
              <a:t> What makes this work stressful?</a:t>
            </a:r>
            <a:endParaRPr lang="en-US" sz="1400" b="0" dirty="0">
              <a:effectLst/>
              <a:latin typeface="Calibri" panose="020F0502020204030204" pitchFamily="34" charset="0"/>
              <a:cs typeface="Calibri" panose="020F0502020204030204" pitchFamily="34" charset="0"/>
            </a:endParaRPr>
          </a:p>
          <a:p>
            <a:pPr rtl="0">
              <a:spcBef>
                <a:spcPts val="0"/>
              </a:spcBef>
              <a:spcAft>
                <a:spcPts val="0"/>
              </a:spcAft>
            </a:pPr>
            <a:r>
              <a:rPr lang="en-US" sz="1400" b="0" i="0" u="none" strike="noStrike" dirty="0">
                <a:solidFill>
                  <a:srgbClr val="000000"/>
                </a:solidFill>
                <a:effectLst/>
                <a:latin typeface="Calibri" panose="020F0502020204030204" pitchFamily="34" charset="0"/>
                <a:cs typeface="Calibri" panose="020F0502020204030204" pitchFamily="34" charset="0"/>
              </a:rPr>
              <a:t>[note to educator/presenter] You can ask the group for discussion, continue with individual reflection or invite the group to speak in dyads.</a:t>
            </a:r>
            <a:endParaRPr lang="en-US" sz="1400" b="0" dirty="0">
              <a:effectLst/>
              <a:latin typeface="Calibri" panose="020F0502020204030204" pitchFamily="34" charset="0"/>
              <a:cs typeface="Calibri" panose="020F0502020204030204" pitchFamily="34" charset="0"/>
            </a:endParaRPr>
          </a:p>
          <a:p>
            <a:pPr rtl="0">
              <a:spcBef>
                <a:spcPts val="0"/>
              </a:spcBef>
              <a:spcAft>
                <a:spcPts val="0"/>
              </a:spcAft>
            </a:pPr>
            <a:br>
              <a:rPr lang="en-US" sz="1400" b="0" dirty="0">
                <a:effectLst/>
                <a:latin typeface="Calibri" panose="020F0502020204030204" pitchFamily="34" charset="0"/>
                <a:cs typeface="Calibri" panose="020F0502020204030204" pitchFamily="34" charset="0"/>
              </a:rPr>
            </a:br>
            <a:r>
              <a:rPr lang="en-US" sz="1400" b="0" i="0" u="none" strike="noStrike" dirty="0">
                <a:solidFill>
                  <a:srgbClr val="000000"/>
                </a:solidFill>
                <a:effectLst/>
                <a:latin typeface="Calibri" panose="020F0502020204030204" pitchFamily="34" charset="0"/>
                <a:cs typeface="Calibri" panose="020F0502020204030204" pitchFamily="34" charset="0"/>
              </a:rPr>
              <a:t>Studies have found that providers of substance use disorder treatment have higher prevalence of trauma exposure and trauma symptoms than the general population. </a:t>
            </a:r>
          </a:p>
          <a:p>
            <a:pPr rtl="0">
              <a:spcBef>
                <a:spcPts val="0"/>
              </a:spcBef>
              <a:spcAft>
                <a:spcPts val="0"/>
              </a:spcAft>
            </a:pPr>
            <a:endParaRPr lang="en-US" sz="1400" b="0" i="0" u="none" strike="noStrike" dirty="0">
              <a:solidFill>
                <a:srgbClr val="000000"/>
              </a:solidFill>
              <a:effectLst/>
              <a:latin typeface="Calibri" panose="020F0502020204030204" pitchFamily="34" charset="0"/>
              <a:cs typeface="Calibri" panose="020F0502020204030204" pitchFamily="34" charset="0"/>
            </a:endParaRPr>
          </a:p>
          <a:p>
            <a:pPr rtl="0">
              <a:spcBef>
                <a:spcPts val="0"/>
              </a:spcBef>
              <a:spcAft>
                <a:spcPts val="0"/>
              </a:spcAft>
            </a:pPr>
            <a:r>
              <a:rPr lang="en-US" sz="1400" b="0" i="0" u="none" strike="noStrike" dirty="0">
                <a:solidFill>
                  <a:srgbClr val="000000"/>
                </a:solidFill>
                <a:effectLst/>
                <a:latin typeface="Calibri" panose="020F0502020204030204" pitchFamily="34" charset="0"/>
                <a:cs typeface="Calibri" panose="020F0502020204030204" pitchFamily="34" charset="0"/>
              </a:rPr>
              <a:t>For example, these studies found that 56% of substance abuse counselors reported posttraumatic stress symptoms (PTSS) and 19% met full diagnostic criteria for PTSD. (compared to rates of between 2-8% in the U.S. adult population)</a:t>
            </a:r>
            <a:endParaRPr lang="en-US" sz="1400" b="0" dirty="0">
              <a:effectLst/>
              <a:latin typeface="Calibri" panose="020F0502020204030204" pitchFamily="34" charset="0"/>
              <a:cs typeface="Calibri" panose="020F0502020204030204" pitchFamily="34" charset="0"/>
            </a:endParaRPr>
          </a:p>
          <a:p>
            <a:br>
              <a:rPr lang="en-US" sz="1400" dirty="0">
                <a:latin typeface="Calibri" panose="020F0502020204030204" pitchFamily="34" charset="0"/>
                <a:cs typeface="Calibri" panose="020F0502020204030204" pitchFamily="34" charset="0"/>
              </a:rPr>
            </a:br>
            <a:endParaRPr lang="en-US" sz="1400" dirty="0">
              <a:latin typeface="Calibri" panose="020F0502020204030204" pitchFamily="34" charset="0"/>
              <a:cs typeface="Calibri" panose="020F0502020204030204" pitchFamily="34" charset="0"/>
            </a:endParaRPr>
          </a:p>
          <a:p>
            <a:endParaRPr lang="en-US" sz="1400"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667B4C1-FAF1-4DAA-8B86-1A2F2DD7E397}" type="slidenum">
              <a:rPr lang="en-US" smtClean="0"/>
              <a:t>12</a:t>
            </a:fld>
            <a:endParaRPr lang="en-US" dirty="0"/>
          </a:p>
        </p:txBody>
      </p:sp>
    </p:spTree>
    <p:extLst>
      <p:ext uri="{BB962C8B-B14F-4D97-AF65-F5344CB8AC3E}">
        <p14:creationId xmlns:p14="http://schemas.microsoft.com/office/powerpoint/2010/main" val="2942319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1938"/>
            <a:ext cx="4376738" cy="2462212"/>
          </a:xfrm>
        </p:spPr>
      </p:sp>
      <p:sp>
        <p:nvSpPr>
          <p:cNvPr id="3" name="Notes Placeholder 2"/>
          <p:cNvSpPr>
            <a:spLocks noGrp="1"/>
          </p:cNvSpPr>
          <p:nvPr>
            <p:ph type="body" idx="1"/>
          </p:nvPr>
        </p:nvSpPr>
        <p:spPr>
          <a:xfrm>
            <a:off x="195944" y="2724150"/>
            <a:ext cx="6431869" cy="6157912"/>
          </a:xfrm>
        </p:spPr>
        <p:txBody>
          <a:bodyPr/>
          <a:lstStyle/>
          <a:p>
            <a:r>
              <a:rPr lang="en-US" sz="1400" b="0" i="0" u="none" strike="noStrike" dirty="0">
                <a:solidFill>
                  <a:srgbClr val="000000"/>
                </a:solidFill>
                <a:effectLst/>
                <a:latin typeface="Calibri" panose="020F0502020204030204" pitchFamily="34" charset="0"/>
                <a:cs typeface="Calibri" panose="020F0502020204030204" pitchFamily="34" charset="0"/>
              </a:rPr>
              <a:t>A recent study among three OTP clinics found that the vast majority of  staff (90%) had histories of trauma exposure. This would not be surprising given the shared history of substance use disorder. In this particular group of OTP staff, almost half (47.5%) had lived substance use disorder experience. Almost one third (27.5%) had lived opioid use disorder experience.  We know that people with substance use histories also have trauma histories. This may be your experience.</a:t>
            </a:r>
          </a:p>
          <a:p>
            <a:endParaRPr lang="en-US" sz="1400" b="0" i="0" u="none" strike="noStrike" dirty="0">
              <a:solidFill>
                <a:srgbClr val="000000"/>
              </a:solidFill>
              <a:effectLst/>
              <a:latin typeface="Calibri" panose="020F0502020204030204" pitchFamily="34" charset="0"/>
              <a:cs typeface="Calibri" panose="020F0502020204030204" pitchFamily="34" charset="0"/>
            </a:endParaRPr>
          </a:p>
          <a:p>
            <a:pPr rtl="0">
              <a:spcBef>
                <a:spcPts val="0"/>
              </a:spcBef>
              <a:spcAft>
                <a:spcPts val="0"/>
              </a:spcAft>
            </a:pPr>
            <a:r>
              <a:rPr lang="en-US" sz="1400" b="0" i="0" u="none" strike="noStrike" dirty="0">
                <a:solidFill>
                  <a:srgbClr val="000000"/>
                </a:solidFill>
                <a:effectLst/>
                <a:latin typeface="Calibri" panose="020F0502020204030204" pitchFamily="34" charset="0"/>
                <a:cs typeface="Calibri" panose="020F0502020204030204" pitchFamily="34" charset="0"/>
              </a:rPr>
              <a:t>Having trauma history does not mean that we have trauma symptoms. In fact, having a trauma history may be protective for us in this work – allowing greater empathy to the trauma of our patients. </a:t>
            </a:r>
            <a:endParaRPr lang="en-US" sz="1400" b="0" dirty="0">
              <a:effectLst/>
              <a:latin typeface="Calibri" panose="020F0502020204030204" pitchFamily="34" charset="0"/>
              <a:cs typeface="Calibri" panose="020F0502020204030204" pitchFamily="34" charset="0"/>
            </a:endParaRPr>
          </a:p>
          <a:p>
            <a:pPr rtl="0">
              <a:spcBef>
                <a:spcPts val="0"/>
              </a:spcBef>
              <a:spcAft>
                <a:spcPts val="0"/>
              </a:spcAft>
            </a:pPr>
            <a:br>
              <a:rPr lang="en-US" sz="1400" b="0" dirty="0">
                <a:effectLst/>
                <a:latin typeface="Calibri" panose="020F0502020204030204" pitchFamily="34" charset="0"/>
                <a:cs typeface="Calibri" panose="020F0502020204030204" pitchFamily="34" charset="0"/>
              </a:rPr>
            </a:br>
            <a:r>
              <a:rPr lang="en-US" sz="1400" b="0" i="0" u="none" strike="noStrike" dirty="0">
                <a:solidFill>
                  <a:srgbClr val="000000"/>
                </a:solidFill>
                <a:effectLst/>
                <a:latin typeface="Calibri" panose="020F0502020204030204" pitchFamily="34" charset="0"/>
                <a:cs typeface="Calibri" panose="020F0502020204030204" pitchFamily="34" charset="0"/>
              </a:rPr>
              <a:t>What we do worry about is when our trauma </a:t>
            </a:r>
            <a:r>
              <a:rPr lang="en-US" sz="1400" b="0" i="1" u="none" strike="noStrike" dirty="0">
                <a:solidFill>
                  <a:srgbClr val="000000"/>
                </a:solidFill>
                <a:effectLst/>
                <a:latin typeface="Calibri" panose="020F0502020204030204" pitchFamily="34" charset="0"/>
                <a:cs typeface="Calibri" panose="020F0502020204030204" pitchFamily="34" charset="0"/>
              </a:rPr>
              <a:t>symptoms</a:t>
            </a:r>
            <a:r>
              <a:rPr lang="en-US" sz="1400" b="0" i="0" u="none" strike="noStrike" dirty="0">
                <a:solidFill>
                  <a:srgbClr val="000000"/>
                </a:solidFill>
                <a:effectLst/>
                <a:latin typeface="Calibri" panose="020F0502020204030204" pitchFamily="34" charset="0"/>
                <a:cs typeface="Calibri" panose="020F0502020204030204" pitchFamily="34" charset="0"/>
              </a:rPr>
              <a:t> become such that they affect our life. </a:t>
            </a:r>
            <a:endParaRPr lang="en-US" sz="1400" b="0" dirty="0">
              <a:effectLst/>
              <a:latin typeface="Calibri" panose="020F0502020204030204" pitchFamily="34" charset="0"/>
              <a:cs typeface="Calibri" panose="020F0502020204030204" pitchFamily="34" charset="0"/>
            </a:endParaRPr>
          </a:p>
          <a:p>
            <a:br>
              <a:rPr lang="en-US" sz="1400" b="0" dirty="0">
                <a:effectLst/>
                <a:latin typeface="Calibri" panose="020F0502020204030204" pitchFamily="34" charset="0"/>
                <a:cs typeface="Calibri" panose="020F0502020204030204" pitchFamily="34" charset="0"/>
              </a:rPr>
            </a:br>
            <a:r>
              <a:rPr lang="en-US" sz="1400" b="0" i="0" u="none" strike="noStrike" dirty="0">
                <a:solidFill>
                  <a:srgbClr val="000000"/>
                </a:solidFill>
                <a:effectLst/>
                <a:latin typeface="Calibri" panose="020F0502020204030204" pitchFamily="34" charset="0"/>
                <a:cs typeface="Calibri" panose="020F0502020204030204" pitchFamily="34" charset="0"/>
              </a:rPr>
              <a:t>What you see in this slide too is that in this group of OTP staff, 63% had </a:t>
            </a:r>
            <a:r>
              <a:rPr lang="en-US" sz="1400" b="0" i="1" u="none" strike="noStrike" dirty="0">
                <a:solidFill>
                  <a:srgbClr val="000000"/>
                </a:solidFill>
                <a:effectLst/>
                <a:latin typeface="Calibri" panose="020F0502020204030204" pitchFamily="34" charset="0"/>
                <a:cs typeface="Calibri" panose="020F0502020204030204" pitchFamily="34" charset="0"/>
              </a:rPr>
              <a:t>clinically significant </a:t>
            </a:r>
            <a:r>
              <a:rPr lang="en-US" sz="1400" b="0" i="0" u="none" strike="noStrike" dirty="0">
                <a:solidFill>
                  <a:srgbClr val="000000"/>
                </a:solidFill>
                <a:effectLst/>
                <a:latin typeface="Calibri" panose="020F0502020204030204" pitchFamily="34" charset="0"/>
                <a:cs typeface="Calibri" panose="020F0502020204030204" pitchFamily="34" charset="0"/>
              </a:rPr>
              <a:t>post traumatic stress symptoms. That means that they would benefit from trauma treatment.  Further, 73% identified having symptoms related to the work (vicarious trauma).</a:t>
            </a:r>
            <a:endParaRPr lang="en-US" sz="1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667B4C1-FAF1-4DAA-8B86-1A2F2DD7E397}" type="slidenum">
              <a:rPr lang="en-US" smtClean="0"/>
              <a:t>13</a:t>
            </a:fld>
            <a:endParaRPr lang="en-US" dirty="0"/>
          </a:p>
        </p:txBody>
      </p:sp>
    </p:spTree>
    <p:extLst>
      <p:ext uri="{BB962C8B-B14F-4D97-AF65-F5344CB8AC3E}">
        <p14:creationId xmlns:p14="http://schemas.microsoft.com/office/powerpoint/2010/main" val="1629746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3756025" cy="2112962"/>
          </a:xfrm>
        </p:spPr>
      </p:sp>
      <p:sp>
        <p:nvSpPr>
          <p:cNvPr id="3" name="Notes Placeholder 2"/>
          <p:cNvSpPr>
            <a:spLocks noGrp="1"/>
          </p:cNvSpPr>
          <p:nvPr>
            <p:ph type="body" idx="1"/>
          </p:nvPr>
        </p:nvSpPr>
        <p:spPr>
          <a:xfrm>
            <a:off x="685800" y="2743199"/>
            <a:ext cx="5486400" cy="5942013"/>
          </a:xfrm>
        </p:spPr>
        <p:txBody>
          <a:bodyPr/>
          <a:lstStyle/>
          <a:p>
            <a:pPr rtl="0">
              <a:spcBef>
                <a:spcPts val="0"/>
              </a:spcBef>
              <a:spcAft>
                <a:spcPts val="0"/>
              </a:spcAft>
            </a:pPr>
            <a:r>
              <a:rPr lang="en-US" sz="1400" b="0" i="0" u="none" strike="noStrike" dirty="0">
                <a:solidFill>
                  <a:srgbClr val="000000"/>
                </a:solidFill>
                <a:effectLst/>
                <a:latin typeface="Calibri" panose="020F0502020204030204" pitchFamily="34" charset="0"/>
                <a:cs typeface="Calibri" panose="020F0502020204030204" pitchFamily="34" charset="0"/>
              </a:rPr>
              <a:t>Not only are symptoms of stress hard on us as people, but as providers, it also can affect our patient care and ultimately our patients. </a:t>
            </a:r>
            <a:endParaRPr lang="en-US" sz="1400" b="0" dirty="0">
              <a:effectLst/>
              <a:latin typeface="Calibri" panose="020F0502020204030204" pitchFamily="34" charset="0"/>
              <a:cs typeface="Calibri" panose="020F0502020204030204" pitchFamily="34" charset="0"/>
            </a:endParaRPr>
          </a:p>
          <a:p>
            <a:pPr rtl="0">
              <a:spcBef>
                <a:spcPts val="0"/>
              </a:spcBef>
              <a:spcAft>
                <a:spcPts val="0"/>
              </a:spcAft>
            </a:pPr>
            <a:br>
              <a:rPr lang="en-US" sz="1400" b="0" dirty="0">
                <a:effectLst/>
                <a:latin typeface="Calibri" panose="020F0502020204030204" pitchFamily="34" charset="0"/>
                <a:cs typeface="Calibri" panose="020F0502020204030204" pitchFamily="34" charset="0"/>
              </a:rPr>
            </a:br>
            <a:r>
              <a:rPr lang="en-US" sz="1400" b="0" i="0" u="none" strike="noStrike" dirty="0">
                <a:solidFill>
                  <a:srgbClr val="000000"/>
                </a:solidFill>
                <a:effectLst/>
                <a:latin typeface="Calibri" panose="020F0502020204030204" pitchFamily="34" charset="0"/>
                <a:cs typeface="Calibri" panose="020F0502020204030204" pitchFamily="34" charset="0"/>
              </a:rPr>
              <a:t>First, we know that close personal alignment with patients (often because we share similar histories) can also cause secondary stress (or vicarious trauma). </a:t>
            </a:r>
            <a:endParaRPr lang="en-US" sz="1400" b="0" dirty="0">
              <a:effectLst/>
              <a:latin typeface="Calibri" panose="020F0502020204030204" pitchFamily="34" charset="0"/>
              <a:cs typeface="Calibri" panose="020F0502020204030204" pitchFamily="34" charset="0"/>
            </a:endParaRPr>
          </a:p>
          <a:p>
            <a:pPr rtl="0">
              <a:spcBef>
                <a:spcPts val="0"/>
              </a:spcBef>
              <a:spcAft>
                <a:spcPts val="0"/>
              </a:spcAft>
            </a:pPr>
            <a:br>
              <a:rPr lang="en-US" sz="1400" b="0" dirty="0">
                <a:effectLst/>
                <a:latin typeface="Calibri" panose="020F0502020204030204" pitchFamily="34" charset="0"/>
                <a:cs typeface="Calibri" panose="020F0502020204030204" pitchFamily="34" charset="0"/>
              </a:rPr>
            </a:br>
            <a:r>
              <a:rPr lang="en-US" sz="1400" b="0" i="0" u="none" strike="noStrike" dirty="0">
                <a:solidFill>
                  <a:srgbClr val="000000"/>
                </a:solidFill>
                <a:effectLst/>
                <a:latin typeface="Calibri" panose="020F0502020204030204" pitchFamily="34" charset="0"/>
                <a:cs typeface="Calibri" panose="020F0502020204030204" pitchFamily="34" charset="0"/>
              </a:rPr>
              <a:t>We also know that this stress – PTSS or Vicarious Trauma/Work Related trauma/Secondary Stress – may impair the way we work with patients (or “therapeutic functioning”). Examples might include:</a:t>
            </a:r>
            <a:endParaRPr lang="en-US" sz="1400" b="0" dirty="0">
              <a:effectLst/>
              <a:latin typeface="Calibri" panose="020F0502020204030204" pitchFamily="34" charset="0"/>
              <a:cs typeface="Calibri" panose="020F0502020204030204" pitchFamily="34" charset="0"/>
            </a:endParaRPr>
          </a:p>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cs typeface="Calibri" panose="020F0502020204030204" pitchFamily="34" charset="0"/>
              </a:rPr>
              <a:t>Blurred therapist and patient emotional boundaries, especially with patients who have high prevalence of trauma.  </a:t>
            </a:r>
          </a:p>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cs typeface="Calibri" panose="020F0502020204030204" pitchFamily="34" charset="0"/>
              </a:rPr>
              <a:t>Altered ways of thinking, such as beliefs, and assumptions about ourselves, the world around us, the work and our patients. This can lead to changes in functioning </a:t>
            </a:r>
          </a:p>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cs typeface="Calibri" panose="020F0502020204030204" pitchFamily="34" charset="0"/>
              </a:rPr>
              <a:t>Ultimately stress symptoms can compromise patient care </a:t>
            </a:r>
          </a:p>
          <a:p>
            <a:endParaRPr lang="en-US" sz="1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667B4C1-FAF1-4DAA-8B86-1A2F2DD7E397}" type="slidenum">
              <a:rPr lang="en-US" smtClean="0"/>
              <a:t>14</a:t>
            </a:fld>
            <a:endParaRPr lang="en-US" dirty="0"/>
          </a:p>
        </p:txBody>
      </p:sp>
    </p:spTree>
    <p:extLst>
      <p:ext uri="{BB962C8B-B14F-4D97-AF65-F5344CB8AC3E}">
        <p14:creationId xmlns:p14="http://schemas.microsoft.com/office/powerpoint/2010/main" val="1168540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Calibri" panose="020F0502020204030204" pitchFamily="34" charset="0"/>
                <a:cs typeface="Calibri" panose="020F0502020204030204" pitchFamily="34" charset="0"/>
              </a:rPr>
              <a:t>Safety and control involves </a:t>
            </a:r>
            <a:r>
              <a:rPr lang="en-US" sz="1400" kern="1200" dirty="0">
                <a:solidFill>
                  <a:srgbClr val="000000"/>
                </a:solidFill>
                <a:latin typeface="Calibri" panose="020F0502020204030204" pitchFamily="34" charset="0"/>
                <a:cs typeface="Calibri" panose="020F0502020204030204" pitchFamily="34" charset="0"/>
              </a:rPr>
              <a:t> beliefs about how safe we feel where we are; how much control we feel we need with people around us and even our patients to make us feel safer.</a:t>
            </a:r>
          </a:p>
          <a:p>
            <a:endParaRPr lang="en-US" sz="1400" kern="1200" dirty="0">
              <a:solidFill>
                <a:srgbClr val="000000"/>
              </a:solidFill>
              <a:latin typeface="Calibri" panose="020F0502020204030204" pitchFamily="34" charset="0"/>
              <a:cs typeface="Calibri" panose="020F0502020204030204" pitchFamily="34" charset="0"/>
            </a:endParaRPr>
          </a:p>
          <a:p>
            <a:r>
              <a:rPr lang="en-US" sz="1400" kern="1200" dirty="0">
                <a:solidFill>
                  <a:srgbClr val="000000"/>
                </a:solidFill>
                <a:latin typeface="Calibri" panose="020F0502020204030204" pitchFamily="34" charset="0"/>
                <a:cs typeface="Calibri" panose="020F0502020204030204" pitchFamily="34" charset="0"/>
              </a:rPr>
              <a:t>Compassion satisfaction is fulfillment in our work and care for our patients</a:t>
            </a:r>
            <a:endParaRPr lang="en-US" sz="1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667B4C1-FAF1-4DAA-8B86-1A2F2DD7E397}" type="slidenum">
              <a:rPr lang="en-US" smtClean="0"/>
              <a:t>15</a:t>
            </a:fld>
            <a:endParaRPr lang="en-US" dirty="0"/>
          </a:p>
        </p:txBody>
      </p:sp>
    </p:spTree>
    <p:extLst>
      <p:ext uri="{BB962C8B-B14F-4D97-AF65-F5344CB8AC3E}">
        <p14:creationId xmlns:p14="http://schemas.microsoft.com/office/powerpoint/2010/main" val="1347211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01239"/>
          </a:xfrm>
        </p:spPr>
        <p:txBody>
          <a:bodyPr/>
          <a:lstStyle/>
          <a:p>
            <a:r>
              <a:rPr lang="en" sz="1400" dirty="0">
                <a:solidFill>
                  <a:srgbClr val="2E2E2E"/>
                </a:solidFill>
                <a:latin typeface="Calibri" panose="020F0502020204030204" pitchFamily="34" charset="0"/>
                <a:cs typeface="Calibri" panose="020F0502020204030204" pitchFamily="34" charset="0"/>
              </a:rPr>
              <a:t>Trauma can be treated with medication or psychotherapy. There is an emerging evidence based about effective treatments and even patient preferences for them. </a:t>
            </a:r>
            <a:r>
              <a:rPr lang="en" sz="1400" dirty="0">
                <a:solidFill>
                  <a:srgbClr val="072234"/>
                </a:solidFill>
                <a:latin typeface="Calibri" panose="020F0502020204030204" pitchFamily="34" charset="0"/>
                <a:cs typeface="Calibri" panose="020F0502020204030204" pitchFamily="34" charset="0"/>
              </a:rPr>
              <a:t>Trauma-focused therapy is a form of psychotherapy that involves different therapy techniques to help a person process their experiences. </a:t>
            </a:r>
            <a:endParaRPr lang="en" sz="1400" dirty="0">
              <a:solidFill>
                <a:srgbClr val="2E2E2E"/>
              </a:solidFill>
              <a:latin typeface="Calibri" panose="020F0502020204030204" pitchFamily="34" charset="0"/>
              <a:cs typeface="Calibri" panose="020F0502020204030204" pitchFamily="34" charset="0"/>
            </a:endParaRPr>
          </a:p>
          <a:p>
            <a:endParaRPr lang="en" sz="1400" dirty="0">
              <a:solidFill>
                <a:srgbClr val="2E2E2E"/>
              </a:solidFill>
              <a:latin typeface="Calibri" panose="020F0502020204030204" pitchFamily="34" charset="0"/>
              <a:cs typeface="Calibri" panose="020F0502020204030204" pitchFamily="34" charset="0"/>
            </a:endParaRPr>
          </a:p>
          <a:p>
            <a:r>
              <a:rPr lang="en" sz="1400" dirty="0">
                <a:solidFill>
                  <a:srgbClr val="2E2E2E"/>
                </a:solidFill>
                <a:latin typeface="Calibri" panose="020F0502020204030204" pitchFamily="34" charset="0"/>
                <a:cs typeface="Calibri" panose="020F0502020204030204" pitchFamily="34" charset="0"/>
              </a:rPr>
              <a:t>It is important that One Size Does Not Fit All. There is no one treatment that is right for everyone, as post-traumatic </a:t>
            </a:r>
            <a:r>
              <a:rPr lang="en" sz="1400" dirty="0">
                <a:solidFill>
                  <a:srgbClr val="0D0D0D"/>
                </a:solidFill>
                <a:latin typeface="Calibri" panose="020F0502020204030204" pitchFamily="34" charset="0"/>
                <a:cs typeface="Calibri" panose="020F0502020204030204" pitchFamily="34" charset="0"/>
              </a:rPr>
              <a:t>stress affects individuals differently. </a:t>
            </a:r>
          </a:p>
          <a:p>
            <a:endParaRPr lang="en" sz="1400" dirty="0">
              <a:solidFill>
                <a:srgbClr val="0D0D0D"/>
              </a:solidFill>
              <a:latin typeface="Calibri" panose="020F0502020204030204" pitchFamily="34" charset="0"/>
              <a:cs typeface="Calibri" panose="020F0502020204030204" pitchFamily="34" charset="0"/>
            </a:endParaRPr>
          </a:p>
          <a:p>
            <a:r>
              <a:rPr lang="en" sz="1400" dirty="0">
                <a:solidFill>
                  <a:srgbClr val="0D0D0D"/>
                </a:solidFill>
                <a:latin typeface="Calibri" panose="020F0502020204030204" pitchFamily="34" charset="0"/>
                <a:cs typeface="Calibri" panose="020F0502020204030204" pitchFamily="34" charset="0"/>
              </a:rPr>
              <a:t>Therefore, what works for one person may not work for another, and that is OK.  </a:t>
            </a:r>
          </a:p>
          <a:p>
            <a:endParaRPr lang="en" sz="1400" dirty="0">
              <a:solidFill>
                <a:srgbClr val="0D0D0D"/>
              </a:solidFill>
              <a:latin typeface="Calibri" panose="020F0502020204030204" pitchFamily="34" charset="0"/>
              <a:cs typeface="Calibri" panose="020F0502020204030204" pitchFamily="34" charset="0"/>
            </a:endParaRPr>
          </a:p>
          <a:p>
            <a:r>
              <a:rPr lang="en" sz="1400" dirty="0">
                <a:solidFill>
                  <a:srgbClr val="0D0D0D"/>
                </a:solidFill>
                <a:latin typeface="Calibri" panose="020F0502020204030204" pitchFamily="34" charset="0"/>
                <a:cs typeface="Calibri" panose="020F0502020204030204" pitchFamily="34" charset="0"/>
              </a:rPr>
              <a:t>Exploring various therapies and finding one that resonates with you allows for a more personalized approach, addressing your specific needs, goals, and circumstances.</a:t>
            </a:r>
          </a:p>
        </p:txBody>
      </p:sp>
      <p:sp>
        <p:nvSpPr>
          <p:cNvPr id="4" name="Slide Number Placeholder 3"/>
          <p:cNvSpPr>
            <a:spLocks noGrp="1"/>
          </p:cNvSpPr>
          <p:nvPr>
            <p:ph type="sldNum" sz="quarter" idx="5"/>
          </p:nvPr>
        </p:nvSpPr>
        <p:spPr/>
        <p:txBody>
          <a:bodyPr/>
          <a:lstStyle/>
          <a:p>
            <a:fld id="{1667B4C1-FAF1-4DAA-8B86-1A2F2DD7E397}" type="slidenum">
              <a:rPr lang="en-US" smtClean="0"/>
              <a:t>16</a:t>
            </a:fld>
            <a:endParaRPr lang="en-US" dirty="0"/>
          </a:p>
        </p:txBody>
      </p:sp>
    </p:spTree>
    <p:extLst>
      <p:ext uri="{BB962C8B-B14F-4D97-AF65-F5344CB8AC3E}">
        <p14:creationId xmlns:p14="http://schemas.microsoft.com/office/powerpoint/2010/main" val="2110628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d026b94f03_0_93:notes"/>
          <p:cNvSpPr txBox="1">
            <a:spLocks noGrp="1"/>
          </p:cNvSpPr>
          <p:nvPr>
            <p:ph type="body" idx="1"/>
          </p:nvPr>
        </p:nvSpPr>
        <p:spPr>
          <a:xfrm>
            <a:off x="381000" y="1780674"/>
            <a:ext cx="6140116" cy="73633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dk1"/>
                </a:solidFill>
                <a:latin typeface="Calibri" panose="020F0502020204030204" pitchFamily="34" charset="0"/>
                <a:cs typeface="Calibri" panose="020F0502020204030204" pitchFamily="34" charset="0"/>
              </a:rPr>
              <a:t>Here is a description of each of the therapies: </a:t>
            </a:r>
            <a:endParaRPr sz="1400" dirty="0">
              <a:solidFill>
                <a:schemeClr val="dk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dk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dk1"/>
                </a:solidFill>
                <a:latin typeface="Calibri" panose="020F0502020204030204" pitchFamily="34" charset="0"/>
                <a:cs typeface="Calibri" panose="020F0502020204030204" pitchFamily="34" charset="0"/>
              </a:rPr>
              <a:t>Cognitive behavioral therapy (CBT)  focuses on the relationships among thoughts, feelings, and behaviors; targets current problems and symptoms; and focuses on changing patterns of behaviors, thoughts, and feelings that lead to difficulties in functioning.</a:t>
            </a:r>
          </a:p>
          <a:p>
            <a:pPr marL="0" lvl="0" indent="0" algn="l" rtl="0">
              <a:spcBef>
                <a:spcPts val="0"/>
              </a:spcBef>
              <a:spcAft>
                <a:spcPts val="0"/>
              </a:spcAft>
              <a:buNone/>
            </a:pPr>
            <a:endParaRPr lang="en" sz="140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 sz="1400" dirty="0">
                <a:solidFill>
                  <a:schemeClr val="dk1"/>
                </a:solidFill>
                <a:latin typeface="Calibri" panose="020F0502020204030204" pitchFamily="34" charset="0"/>
                <a:cs typeface="Calibri" panose="020F0502020204030204" pitchFamily="34" charset="0"/>
              </a:rPr>
              <a:t>Cognitive processing therapy (CPT) is a specific type of cognitive behavioral therapy that helps patients learn how to modify and challenge unhelpful beliefs related to the trauma.</a:t>
            </a:r>
            <a:endParaRPr sz="140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40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 sz="1400" dirty="0">
                <a:solidFill>
                  <a:schemeClr val="dk1"/>
                </a:solidFill>
                <a:latin typeface="Calibri" panose="020F0502020204030204" pitchFamily="34" charset="0"/>
                <a:cs typeface="Calibri" panose="020F0502020204030204" pitchFamily="34" charset="0"/>
              </a:rPr>
              <a:t>Prolonged exposure (PE)  is a specific type of cognitive behavioral therapy that teaches individuals to gradually approach trauma-related memories, feelings, and situations. By facing what has been avoided, a person presumably learns that the trauma-related memories and cues are not dangerous and do not need to be avoided.</a:t>
            </a:r>
            <a:endParaRPr sz="140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40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 sz="1400" dirty="0">
                <a:solidFill>
                  <a:srgbClr val="2E2E2E"/>
                </a:solidFill>
                <a:latin typeface="Calibri" panose="020F0502020204030204" pitchFamily="34" charset="0"/>
                <a:cs typeface="Calibri" panose="020F0502020204030204" pitchFamily="34" charset="0"/>
              </a:rPr>
              <a:t>Eye Movement Desensitization and Reprocessing (EMDR) is a </a:t>
            </a:r>
            <a:r>
              <a:rPr lang="en" sz="1400" dirty="0">
                <a:solidFill>
                  <a:schemeClr val="dk1"/>
                </a:solidFill>
                <a:latin typeface="Calibri" panose="020F0502020204030204" pitchFamily="34" charset="0"/>
                <a:cs typeface="Calibri" panose="020F0502020204030204" pitchFamily="34" charset="0"/>
              </a:rPr>
              <a:t>structured therapy that encourages the patient to briefly focus on the trauma memory while simultaneously experiencing bilateral stimulation (typically eye movements), which is associated with a reduction in the vividness and emotion associated with the trauma memories</a:t>
            </a:r>
            <a:endParaRPr sz="1400" dirty="0">
              <a:solidFill>
                <a:schemeClr val="dk1"/>
              </a:solidFill>
              <a:latin typeface="Calibri" panose="020F0502020204030204" pitchFamily="34" charset="0"/>
              <a:cs typeface="Calibri" panose="020F0502020204030204" pitchFamily="34" charset="0"/>
            </a:endParaRPr>
          </a:p>
          <a:p>
            <a:pPr marL="0" lvl="0" indent="0" algn="l" rtl="0">
              <a:lnSpc>
                <a:spcPct val="115000"/>
              </a:lnSpc>
              <a:spcBef>
                <a:spcPts val="0"/>
              </a:spcBef>
              <a:spcAft>
                <a:spcPts val="0"/>
              </a:spcAft>
              <a:buNone/>
            </a:pPr>
            <a:endParaRPr lang="en-US" sz="1400" dirty="0">
              <a:solidFill>
                <a:schemeClr val="dk1"/>
              </a:solidFill>
              <a:latin typeface="Calibri" panose="020F0502020204030204" pitchFamily="34" charset="0"/>
              <a:cs typeface="Calibri" panose="020F0502020204030204" pitchFamily="34" charset="0"/>
            </a:endParaRPr>
          </a:p>
        </p:txBody>
      </p:sp>
      <p:sp>
        <p:nvSpPr>
          <p:cNvPr id="223" name="Google Shape;223;g2d026b94f03_0_93:notes"/>
          <p:cNvSpPr>
            <a:spLocks noGrp="1" noRot="1" noChangeAspect="1"/>
          </p:cNvSpPr>
          <p:nvPr>
            <p:ph type="sldImg" idx="2"/>
          </p:nvPr>
        </p:nvSpPr>
        <p:spPr>
          <a:xfrm>
            <a:off x="381000" y="300038"/>
            <a:ext cx="2314575" cy="130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These messages are not only helpful for your patients and may also be helpful to you.</a:t>
            </a:r>
          </a:p>
          <a:p>
            <a:endParaRPr lang="en-US" sz="1400" dirty="0"/>
          </a:p>
          <a:p>
            <a:pPr defTabSz="1219170">
              <a:buNone/>
            </a:pPr>
            <a:r>
              <a:rPr lang="en-US" altLang="en-US" sz="1400" b="1" dirty="0">
                <a:latin typeface="+mj-lt"/>
              </a:rPr>
              <a:t>1. It is not happening now</a:t>
            </a:r>
          </a:p>
          <a:p>
            <a:pPr defTabSz="1219170">
              <a:buNone/>
            </a:pPr>
            <a:r>
              <a:rPr lang="en-US" altLang="en-US" sz="1400" dirty="0">
                <a:latin typeface="+mj-lt"/>
              </a:rPr>
              <a:t>   The trauma is over. It is in the past. You are here in the present.</a:t>
            </a:r>
          </a:p>
          <a:p>
            <a:pPr defTabSz="1219170">
              <a:buNone/>
            </a:pPr>
            <a:endParaRPr lang="en-US" altLang="en-US" sz="1400" dirty="0">
              <a:latin typeface="+mj-lt"/>
            </a:endParaRPr>
          </a:p>
          <a:p>
            <a:pPr defTabSz="1219170">
              <a:buNone/>
            </a:pPr>
            <a:r>
              <a:rPr lang="en-US" altLang="en-US" sz="1400" b="1" dirty="0">
                <a:latin typeface="+mj-lt"/>
              </a:rPr>
              <a:t>2. You are safe</a:t>
            </a:r>
          </a:p>
          <a:p>
            <a:pPr defTabSz="1219170">
              <a:buNone/>
            </a:pPr>
            <a:r>
              <a:rPr lang="en-US" altLang="en-US" sz="1400" dirty="0">
                <a:latin typeface="+mj-lt"/>
              </a:rPr>
              <a:t>You are capable of maintaining safety with the help of your support system. You are worthy of care and protection.</a:t>
            </a:r>
          </a:p>
          <a:p>
            <a:pPr defTabSz="1219170">
              <a:buNone/>
            </a:pPr>
            <a:endParaRPr lang="en-US" altLang="en-US" sz="1400" dirty="0">
              <a:latin typeface="+mj-lt"/>
            </a:endParaRPr>
          </a:p>
          <a:p>
            <a:pPr defTabSz="1219170">
              <a:buNone/>
            </a:pPr>
            <a:r>
              <a:rPr lang="en-US" altLang="en-US" sz="1400" b="1" dirty="0">
                <a:latin typeface="+mj-lt"/>
              </a:rPr>
              <a:t>3. You are good</a:t>
            </a:r>
          </a:p>
          <a:p>
            <a:pPr defTabSz="1219170">
              <a:buNone/>
            </a:pPr>
            <a:r>
              <a:rPr lang="en-US" altLang="en-US" sz="1400" dirty="0">
                <a:latin typeface="+mj-lt"/>
              </a:rPr>
              <a:t>Whatever you have experienced, whatever mistakes you have made, whatever you have had to do to survive, you are a good, strong person who can contribute to your community.</a:t>
            </a:r>
          </a:p>
          <a:p>
            <a:pPr defTabSz="1219170">
              <a:buNone/>
            </a:pPr>
            <a:endParaRPr lang="en-US" altLang="en-US" sz="1400" dirty="0">
              <a:latin typeface="+mj-lt"/>
            </a:endParaRPr>
          </a:p>
          <a:p>
            <a:pPr defTabSz="1219170">
              <a:buNone/>
            </a:pPr>
            <a:r>
              <a:rPr lang="en-US" altLang="en-US" sz="1400" b="1" dirty="0">
                <a:latin typeface="+mj-lt"/>
              </a:rPr>
              <a:t>4. You have a future</a:t>
            </a:r>
          </a:p>
          <a:p>
            <a:endParaRPr lang="en-US" sz="1400" dirty="0"/>
          </a:p>
        </p:txBody>
      </p:sp>
      <p:sp>
        <p:nvSpPr>
          <p:cNvPr id="4" name="Slide Number Placeholder 3"/>
          <p:cNvSpPr>
            <a:spLocks noGrp="1"/>
          </p:cNvSpPr>
          <p:nvPr>
            <p:ph type="sldNum" sz="quarter" idx="5"/>
          </p:nvPr>
        </p:nvSpPr>
        <p:spPr/>
        <p:txBody>
          <a:bodyPr/>
          <a:lstStyle/>
          <a:p>
            <a:fld id="{F541DD33-2A06-9443-920E-9A8794B89243}" type="slidenum">
              <a:rPr lang="en-US" smtClean="0"/>
              <a:t>18</a:t>
            </a:fld>
            <a:endParaRPr lang="en-US" dirty="0"/>
          </a:p>
        </p:txBody>
      </p:sp>
    </p:spTree>
    <p:extLst>
      <p:ext uri="{BB962C8B-B14F-4D97-AF65-F5344CB8AC3E}">
        <p14:creationId xmlns:p14="http://schemas.microsoft.com/office/powerpoint/2010/main" val="2930321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chemeClr val="bg1"/>
                </a:solidFill>
                <a:effectLst/>
                <a:latin typeface="Arial" panose="020B0604020202020204" pitchFamily="34" charset="0"/>
              </a:rPr>
              <a:t>The next steps are up to you. Here are some recommendations. </a:t>
            </a:r>
            <a:endParaRPr lang="en-US" sz="1200" b="0" dirty="0">
              <a:solidFill>
                <a:schemeClr val="bg1"/>
              </a:solidFill>
              <a:effectLst/>
            </a:endParaRPr>
          </a:p>
          <a:p>
            <a:pPr rtl="0" fontAlgn="base">
              <a:spcBef>
                <a:spcPts val="0"/>
              </a:spcBef>
              <a:spcAft>
                <a:spcPts val="0"/>
              </a:spcAft>
              <a:buFont typeface="Arial" panose="020B0604020202020204" pitchFamily="34" charset="0"/>
              <a:buChar char="•"/>
            </a:pPr>
            <a:r>
              <a:rPr lang="en-US" sz="1200" b="0" i="0" u="none" strike="noStrike" dirty="0">
                <a:solidFill>
                  <a:schemeClr val="bg1"/>
                </a:solidFill>
                <a:effectLst/>
                <a:latin typeface="Arial" panose="020B0604020202020204" pitchFamily="34" charset="0"/>
              </a:rPr>
              <a:t>You can learn more about your own experiences and see if you have symptoms. </a:t>
            </a:r>
          </a:p>
          <a:p>
            <a:pPr rtl="0" fontAlgn="base">
              <a:spcBef>
                <a:spcPts val="0"/>
              </a:spcBef>
              <a:spcAft>
                <a:spcPts val="0"/>
              </a:spcAft>
              <a:buFont typeface="Arial" panose="020B0604020202020204" pitchFamily="34" charset="0"/>
              <a:buChar char="•"/>
            </a:pPr>
            <a:r>
              <a:rPr lang="en-US" sz="1200" b="0" i="0" u="none" strike="noStrike" dirty="0">
                <a:solidFill>
                  <a:schemeClr val="bg1"/>
                </a:solidFill>
                <a:effectLst/>
                <a:latin typeface="Arial" panose="020B0604020202020204" pitchFamily="34" charset="0"/>
              </a:rPr>
              <a:t>You can learn more about trauma and vicarious trauma</a:t>
            </a:r>
          </a:p>
          <a:p>
            <a:pPr rtl="0" fontAlgn="base">
              <a:spcBef>
                <a:spcPts val="0"/>
              </a:spcBef>
              <a:spcAft>
                <a:spcPts val="0"/>
              </a:spcAft>
              <a:buFont typeface="Arial" panose="020B0604020202020204" pitchFamily="34" charset="0"/>
              <a:buChar char="•"/>
            </a:pPr>
            <a:r>
              <a:rPr lang="en-US" sz="1200" b="0" i="0" u="none" strike="noStrike" dirty="0">
                <a:solidFill>
                  <a:schemeClr val="bg1"/>
                </a:solidFill>
                <a:effectLst/>
                <a:latin typeface="Arial" panose="020B0604020202020204" pitchFamily="34" charset="0"/>
              </a:rPr>
              <a:t>You can learn more about strategies to help you feel better</a:t>
            </a:r>
          </a:p>
          <a:p>
            <a:pPr rtl="0" fontAlgn="base">
              <a:spcBef>
                <a:spcPts val="0"/>
              </a:spcBef>
              <a:spcAft>
                <a:spcPts val="0"/>
              </a:spcAft>
              <a:buFont typeface="Arial" panose="020B0604020202020204" pitchFamily="34" charset="0"/>
              <a:buChar char="•"/>
            </a:pPr>
            <a:r>
              <a:rPr lang="en-US" sz="1200" b="0" i="0" u="none" strike="noStrike" dirty="0">
                <a:solidFill>
                  <a:schemeClr val="bg1"/>
                </a:solidFill>
                <a:effectLst/>
                <a:latin typeface="Arial" panose="020B0604020202020204" pitchFamily="34" charset="0"/>
              </a:rPr>
              <a:t>You can also find resources for trauma treatment through your employee benefits program and from resources we will provide. </a:t>
            </a:r>
          </a:p>
          <a:p>
            <a:endParaRPr lang="en-US" dirty="0"/>
          </a:p>
        </p:txBody>
      </p:sp>
      <p:sp>
        <p:nvSpPr>
          <p:cNvPr id="4" name="Slide Number Placeholder 3"/>
          <p:cNvSpPr>
            <a:spLocks noGrp="1"/>
          </p:cNvSpPr>
          <p:nvPr>
            <p:ph type="sldNum" sz="quarter" idx="5"/>
          </p:nvPr>
        </p:nvSpPr>
        <p:spPr/>
        <p:txBody>
          <a:bodyPr/>
          <a:lstStyle/>
          <a:p>
            <a:fld id="{1667B4C1-FAF1-4DAA-8B86-1A2F2DD7E397}" type="slidenum">
              <a:rPr lang="en-US" smtClean="0"/>
              <a:t>19</a:t>
            </a:fld>
            <a:endParaRPr lang="en-US" dirty="0"/>
          </a:p>
        </p:txBody>
      </p:sp>
    </p:spTree>
    <p:extLst>
      <p:ext uri="{BB962C8B-B14F-4D97-AF65-F5344CB8AC3E}">
        <p14:creationId xmlns:p14="http://schemas.microsoft.com/office/powerpoint/2010/main" val="2467694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667B4C1-FAF1-4DAA-8B86-1A2F2DD7E397}" type="slidenum">
              <a:rPr lang="en-US" smtClean="0"/>
              <a:t>2</a:t>
            </a:fld>
            <a:endParaRPr lang="en-US" dirty="0"/>
          </a:p>
        </p:txBody>
      </p:sp>
    </p:spTree>
    <p:extLst>
      <p:ext uri="{BB962C8B-B14F-4D97-AF65-F5344CB8AC3E}">
        <p14:creationId xmlns:p14="http://schemas.microsoft.com/office/powerpoint/2010/main" val="2848843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option for staff emails, posters/flyers, or training slides.</a:t>
            </a:r>
          </a:p>
        </p:txBody>
      </p:sp>
      <p:sp>
        <p:nvSpPr>
          <p:cNvPr id="4" name="Slide Number Placeholder 3"/>
          <p:cNvSpPr>
            <a:spLocks noGrp="1"/>
          </p:cNvSpPr>
          <p:nvPr>
            <p:ph type="sldNum" sz="quarter" idx="5"/>
          </p:nvPr>
        </p:nvSpPr>
        <p:spPr/>
        <p:txBody>
          <a:bodyPr/>
          <a:lstStyle/>
          <a:p>
            <a:fld id="{1667B4C1-FAF1-4DAA-8B86-1A2F2DD7E397}" type="slidenum">
              <a:rPr lang="en-US" smtClean="0"/>
              <a:t>20</a:t>
            </a:fld>
            <a:endParaRPr lang="en-US" dirty="0"/>
          </a:p>
        </p:txBody>
      </p:sp>
    </p:spTree>
    <p:extLst>
      <p:ext uri="{BB962C8B-B14F-4D97-AF65-F5344CB8AC3E}">
        <p14:creationId xmlns:p14="http://schemas.microsoft.com/office/powerpoint/2010/main" val="2472748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D5156"/>
                </a:solidFill>
                <a:effectLst/>
                <a:latin typeface="Roboto" panose="02000000000000000000" pitchFamily="2" charset="0"/>
              </a:rPr>
              <a:t>Additional option for staff messaging or flyer/poster</a:t>
            </a:r>
            <a:endParaRPr lang="en-US" dirty="0"/>
          </a:p>
        </p:txBody>
      </p:sp>
      <p:sp>
        <p:nvSpPr>
          <p:cNvPr id="4" name="Slide Number Placeholder 3"/>
          <p:cNvSpPr>
            <a:spLocks noGrp="1"/>
          </p:cNvSpPr>
          <p:nvPr>
            <p:ph type="sldNum" sz="quarter" idx="5"/>
          </p:nvPr>
        </p:nvSpPr>
        <p:spPr/>
        <p:txBody>
          <a:bodyPr/>
          <a:lstStyle/>
          <a:p>
            <a:fld id="{1667B4C1-FAF1-4DAA-8B86-1A2F2DD7E397}" type="slidenum">
              <a:rPr lang="en-US" smtClean="0"/>
              <a:t>21</a:t>
            </a:fld>
            <a:endParaRPr lang="en-US" dirty="0"/>
          </a:p>
        </p:txBody>
      </p:sp>
    </p:spTree>
    <p:extLst>
      <p:ext uri="{BB962C8B-B14F-4D97-AF65-F5344CB8AC3E}">
        <p14:creationId xmlns:p14="http://schemas.microsoft.com/office/powerpoint/2010/main" val="360605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Advice to clinic presenter or educator:</a:t>
            </a:r>
          </a:p>
          <a:p>
            <a:r>
              <a:rPr lang="en-US" sz="1200" b="0" i="0" u="none" strike="noStrike" kern="1200" dirty="0">
                <a:solidFill>
                  <a:schemeClr val="tx1"/>
                </a:solidFill>
                <a:effectLst/>
                <a:latin typeface="+mn-lt"/>
                <a:ea typeface="+mn-ea"/>
                <a:cs typeface="+mn-cs"/>
              </a:rPr>
              <a:t>If you are presenting this to a staff group, you may want first to ask (before presenting this slide): “</a:t>
            </a:r>
            <a:r>
              <a:rPr lang="en-US" sz="1200" b="0" i="1" u="none" strike="noStrike" kern="1200" dirty="0">
                <a:solidFill>
                  <a:schemeClr val="tx1"/>
                </a:solidFill>
                <a:effectLst/>
                <a:latin typeface="+mn-lt"/>
                <a:ea typeface="+mn-ea"/>
                <a:cs typeface="+mn-cs"/>
              </a:rPr>
              <a:t>Write down 2 or 3 things that define what trauma is to you.” </a:t>
            </a:r>
            <a:r>
              <a:rPr lang="en-US" sz="1200" b="0" i="0" u="none" strike="noStrike" kern="1200" dirty="0">
                <a:solidFill>
                  <a:schemeClr val="tx1"/>
                </a:solidFill>
                <a:effectLst/>
                <a:latin typeface="+mn-lt"/>
                <a:ea typeface="+mn-ea"/>
                <a:cs typeface="+mn-cs"/>
              </a:rPr>
              <a:t> Based on the group size you could either discuss ideas as a group or ask individuals to share the ideas with a person sitting next to them.</a:t>
            </a:r>
            <a:endParaRPr lang="en-US" dirty="0">
              <a:cs typeface="Calibri"/>
            </a:endParaRPr>
          </a:p>
          <a:p>
            <a:pPr rtl="0"/>
            <a:br>
              <a:rPr lang="en-US" b="0" dirty="0">
                <a:effectLst/>
                <a:cs typeface="+mn-lt"/>
              </a:rPr>
            </a:br>
            <a:r>
              <a:rPr lang="en-US" sz="1200" b="1" i="0" u="none" strike="noStrike" kern="1200" dirty="0">
                <a:solidFill>
                  <a:schemeClr val="tx1"/>
                </a:solidFill>
                <a:effectLst/>
                <a:latin typeface="+mn-lt"/>
                <a:ea typeface="+mn-ea"/>
                <a:cs typeface="+mn-cs"/>
              </a:rPr>
              <a:t>After displaying the slide, note the following: </a:t>
            </a:r>
            <a:r>
              <a:rPr lang="en-US" sz="1200" b="0" i="0" u="none" strike="noStrike" kern="1200" dirty="0">
                <a:solidFill>
                  <a:schemeClr val="tx1"/>
                </a:solidFill>
                <a:effectLst/>
                <a:latin typeface="+mn-lt"/>
                <a:ea typeface="+mn-ea"/>
                <a:cs typeface="+mn-cs"/>
              </a:rPr>
              <a:t> This definition is from a framework developed by a working group of researchers, practitioners, trauma survivors, and family members convened by the U.S. Substance Abuse and Mental Health Services Administration (SAMHSA). This agency also provides regulatory oversight of substance use disorder treatment in this country.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Trauma refers to both experiencing a traumatic event and the psychological, emotional, and physiological symptoms that result from the event. The acute and long-term symptoms of trauma are called traumatic stress.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67B4C1-FAF1-4DAA-8B86-1A2F2DD7E397}" type="slidenum">
              <a:rPr lang="en-US" smtClean="0"/>
              <a:t>3</a:t>
            </a:fld>
            <a:endParaRPr lang="en-US" dirty="0"/>
          </a:p>
        </p:txBody>
      </p:sp>
    </p:spTree>
    <p:extLst>
      <p:ext uri="{BB962C8B-B14F-4D97-AF65-F5344CB8AC3E}">
        <p14:creationId xmlns:p14="http://schemas.microsoft.com/office/powerpoint/2010/main" val="3712376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rtl="0"/>
            <a:r>
              <a:rPr lang="en-US" sz="1200" b="0" i="0" u="none" strike="noStrike" kern="1200" dirty="0">
                <a:solidFill>
                  <a:schemeClr val="tx1"/>
                </a:solidFill>
                <a:effectLst/>
                <a:latin typeface="+mn-lt"/>
                <a:ea typeface="+mn-ea"/>
                <a:cs typeface="+mn-cs"/>
              </a:rPr>
              <a:t>These are examples of traumatic events. You may have thought about them when thinking about the definition of trauma. As you can see, there is a wide range of events that potentially cause trauma.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It may also help to know that</a:t>
            </a:r>
            <a:endParaRPr lang="en-US" b="0" dirty="0">
              <a:effectLst/>
            </a:endParaRPr>
          </a:p>
          <a:p>
            <a:pPr rtl="0" fontAlgn="base"/>
            <a:r>
              <a:rPr lang="en-US" sz="1200" b="0" i="0" u="none" strike="noStrike" kern="1200" dirty="0">
                <a:solidFill>
                  <a:schemeClr val="tx1"/>
                </a:solidFill>
                <a:effectLst/>
                <a:latin typeface="+mn-lt"/>
                <a:ea typeface="+mn-ea"/>
                <a:cs typeface="+mn-cs"/>
              </a:rPr>
              <a:t>Trauma can be caused by events that the individual </a:t>
            </a:r>
            <a:r>
              <a:rPr lang="en-US" sz="1200" b="0" i="0" u="sng" strike="noStrike" kern="1200" dirty="0">
                <a:solidFill>
                  <a:schemeClr val="tx1"/>
                </a:solidFill>
                <a:effectLst/>
                <a:latin typeface="+mn-lt"/>
                <a:ea typeface="+mn-ea"/>
                <a:cs typeface="+mn-cs"/>
              </a:rPr>
              <a:t>doesn’t remember,</a:t>
            </a:r>
            <a:r>
              <a:rPr lang="en-US" sz="1200" b="0" i="0" u="none" strike="noStrike" kern="1200" dirty="0">
                <a:solidFill>
                  <a:schemeClr val="tx1"/>
                </a:solidFill>
                <a:effectLst/>
                <a:latin typeface="+mn-lt"/>
                <a:ea typeface="+mn-ea"/>
                <a:cs typeface="+mn-cs"/>
              </a:rPr>
              <a:t> such as events that occurred in early childhood.</a:t>
            </a:r>
          </a:p>
          <a:p>
            <a:pPr rtl="0" fontAlgn="base"/>
            <a:r>
              <a:rPr lang="en-US" sz="1200" b="0" i="0" u="none" strike="noStrike" kern="1200" dirty="0">
                <a:solidFill>
                  <a:schemeClr val="tx1"/>
                </a:solidFill>
                <a:effectLst/>
                <a:latin typeface="+mn-lt"/>
                <a:ea typeface="+mn-ea"/>
                <a:cs typeface="+mn-cs"/>
              </a:rPr>
              <a:t>Trauma can be caused by </a:t>
            </a:r>
            <a:r>
              <a:rPr lang="en-US" sz="1200" b="0" i="0" u="sng" strike="noStrike" kern="1200" dirty="0">
                <a:solidFill>
                  <a:schemeClr val="tx1"/>
                </a:solidFill>
                <a:effectLst/>
                <a:latin typeface="+mn-lt"/>
                <a:ea typeface="+mn-ea"/>
                <a:cs typeface="+mn-cs"/>
              </a:rPr>
              <a:t>events that are well-intentioned and necessary,</a:t>
            </a:r>
            <a:r>
              <a:rPr lang="en-US" sz="1200" b="0" i="0" u="none" strike="noStrike" kern="1200" dirty="0">
                <a:solidFill>
                  <a:schemeClr val="tx1"/>
                </a:solidFill>
                <a:effectLst/>
                <a:latin typeface="+mn-lt"/>
                <a:ea typeface="+mn-ea"/>
                <a:cs typeface="+mn-cs"/>
              </a:rPr>
              <a:t> such as medical procedures.</a:t>
            </a:r>
          </a:p>
          <a:p>
            <a:pPr rtl="0" fontAlgn="base"/>
            <a:r>
              <a:rPr lang="en-US" sz="1200" b="0" i="0" u="none" strike="noStrike" kern="1200" dirty="0">
                <a:solidFill>
                  <a:schemeClr val="tx1"/>
                </a:solidFill>
                <a:effectLst/>
                <a:latin typeface="+mn-lt"/>
                <a:ea typeface="+mn-ea"/>
                <a:cs typeface="+mn-cs"/>
              </a:rPr>
              <a:t>Trauma can be caused by an </a:t>
            </a:r>
            <a:r>
              <a:rPr lang="en-US" sz="1200" b="0" i="0" u="sng" strike="noStrike" kern="1200" dirty="0">
                <a:solidFill>
                  <a:schemeClr val="tx1"/>
                </a:solidFill>
                <a:effectLst/>
                <a:latin typeface="+mn-lt"/>
                <a:ea typeface="+mn-ea"/>
                <a:cs typeface="+mn-cs"/>
              </a:rPr>
              <a:t>event that didn’t happen to the person but to a group that someone identifies closely with</a:t>
            </a:r>
            <a:r>
              <a:rPr lang="en-US" sz="1200" b="0" i="0" u="none" strike="noStrike" kern="1200" dirty="0">
                <a:solidFill>
                  <a:schemeClr val="tx1"/>
                </a:solidFill>
                <a:effectLst/>
                <a:latin typeface="+mn-lt"/>
                <a:ea typeface="+mn-ea"/>
                <a:cs typeface="+mn-cs"/>
              </a:rPr>
              <a:t>—as in slavery or the Holocaust or the genocide of the Native American people.</a:t>
            </a:r>
          </a:p>
          <a:p>
            <a:pPr rtl="0" fontAlgn="base"/>
            <a:r>
              <a:rPr lang="en-US" sz="1200" b="0" i="0" u="none" strike="noStrike" kern="1200" dirty="0">
                <a:solidFill>
                  <a:schemeClr val="tx1"/>
                </a:solidFill>
                <a:effectLst/>
                <a:latin typeface="+mn-lt"/>
                <a:ea typeface="+mn-ea"/>
                <a:cs typeface="+mn-cs"/>
              </a:rPr>
              <a:t>And, while the immediate focus might be on a recent event, the individual’s reaction to that event may be affected by earlier experiences. </a:t>
            </a:r>
          </a:p>
          <a:p>
            <a:pPr rtl="0"/>
            <a:br>
              <a:rPr lang="en-US" b="0" dirty="0">
                <a:effectLst/>
              </a:rPr>
            </a:br>
            <a:r>
              <a:rPr lang="en-US" sz="1200" b="0" i="0" u="none" strike="noStrike" kern="1200" dirty="0">
                <a:solidFill>
                  <a:schemeClr val="tx1"/>
                </a:solidFill>
                <a:effectLst/>
                <a:latin typeface="+mn-lt"/>
                <a:ea typeface="+mn-ea"/>
                <a:cs typeface="+mn-cs"/>
              </a:rPr>
              <a:t>Over time, chronic stressors can accumulate to cause trauma. Many people experience multiple traumatic experiences over their lifespan. AND trauma can be thought of differently by different cultures and communities. Symptoms may also be unique to particular cultures.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67B4C1-FAF1-4DAA-8B86-1A2F2DD7E397}" type="slidenum">
              <a:rPr lang="en-US" smtClean="0"/>
              <a:t>4</a:t>
            </a:fld>
            <a:endParaRPr lang="en-US" dirty="0"/>
          </a:p>
        </p:txBody>
      </p:sp>
    </p:spTree>
    <p:extLst>
      <p:ext uri="{BB962C8B-B14F-4D97-AF65-F5344CB8AC3E}">
        <p14:creationId xmlns:p14="http://schemas.microsoft.com/office/powerpoint/2010/main" val="2889406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Note to presenter: </a:t>
            </a:r>
          </a:p>
          <a:p>
            <a:r>
              <a:rPr lang="en-US" sz="1200" b="0" i="0" u="none" strike="noStrike" kern="1200" dirty="0">
                <a:solidFill>
                  <a:schemeClr val="tx1"/>
                </a:solidFill>
                <a:effectLst/>
                <a:latin typeface="+mn-lt"/>
                <a:ea typeface="+mn-ea"/>
                <a:cs typeface="+mn-cs"/>
              </a:rPr>
              <a:t>Please briefly discuss what is on the slides and in the boxes. Be sure that the audience understands that “ACEs” refers to Adverse Childhood Experiences. PTSD means Post Traumatic Stress Disorder.  ACEs include abuse, neglect and household/family challenges such as divorce.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What we know is that people experience trauma differently. For example, on average, women are twice as likely to develop post traumatic stress disorder, “PTSD”, as men. But men may be more likely to develop PTSD after certain types of traumas.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also know that people who are sexual and gender minorities are at even higher risk of experiencing traumatic events in their lives (due to violence against them) and to experience symptoms. </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67B4C1-FAF1-4DAA-8B86-1A2F2DD7E397}" type="slidenum">
              <a:rPr lang="en-US" smtClean="0"/>
              <a:t>5</a:t>
            </a:fld>
            <a:endParaRPr lang="en-US" dirty="0"/>
          </a:p>
        </p:txBody>
      </p:sp>
    </p:spTree>
    <p:extLst>
      <p:ext uri="{BB962C8B-B14F-4D97-AF65-F5344CB8AC3E}">
        <p14:creationId xmlns:p14="http://schemas.microsoft.com/office/powerpoint/2010/main" val="1500139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Educator/group facilitator advice when presenting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Arial" panose="020B0604020202020204" pitchFamily="34" charset="0"/>
              </a:rPr>
              <a:t>Engage the group: </a:t>
            </a:r>
            <a:r>
              <a:rPr lang="en-US" sz="1200" b="0" i="1" u="none" strike="noStrike" dirty="0">
                <a:solidFill>
                  <a:srgbClr val="000000"/>
                </a:solidFill>
                <a:effectLst/>
                <a:latin typeface="Arial" panose="020B0604020202020204" pitchFamily="34" charset="0"/>
              </a:rPr>
              <a:t>Take a moment to identify 3 or 4 examples of trauma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Arial" panose="020B0604020202020204" pitchFamily="34" charset="0"/>
              </a:rPr>
              <a:t>And </a:t>
            </a:r>
            <a:r>
              <a:rPr lang="en-US" sz="1200" b="0" i="0" u="none" strike="noStrike" dirty="0">
                <a:solidFill>
                  <a:srgbClr val="000000"/>
                </a:solidFill>
                <a:effectLst/>
                <a:latin typeface="Arial" panose="020B0604020202020204" pitchFamily="34" charset="0"/>
              </a:rPr>
              <a:t>(second conversation): </a:t>
            </a:r>
            <a:r>
              <a:rPr lang="en-US" sz="1200" b="0" i="1" u="none" strike="noStrike" dirty="0">
                <a:solidFill>
                  <a:srgbClr val="000000"/>
                </a:solidFill>
                <a:effectLst/>
                <a:latin typeface="Arial" panose="020B0604020202020204" pitchFamily="34" charset="0"/>
              </a:rPr>
              <a:t>Can you think about how these symptoms may have been really protective during the traumatic event? For example, many people will try to avoid things that remind them of the trauma. This can be ‘protective”’ and help prevent re-experiencing and re-traumatization.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Arial" panose="020B0604020202020204" pitchFamily="34" charset="0"/>
              </a:rPr>
              <a:t>Explain ‘avoidance’ –</a:t>
            </a:r>
            <a:r>
              <a:rPr lang="en-US" sz="1200" b="0" i="0" u="none" strike="noStrike" dirty="0">
                <a:solidFill>
                  <a:srgbClr val="000000"/>
                </a:solidFill>
                <a:effectLst/>
                <a:latin typeface="Arial" panose="020B0604020202020204" pitchFamily="34" charset="0"/>
              </a:rPr>
              <a:t> </a:t>
            </a:r>
            <a:r>
              <a:rPr lang="en-US" sz="1200" b="0" i="1" u="none" strike="noStrike" dirty="0">
                <a:solidFill>
                  <a:srgbClr val="000000"/>
                </a:solidFill>
                <a:effectLst/>
                <a:latin typeface="Arial" panose="020B0604020202020204" pitchFamily="34" charset="0"/>
              </a:rPr>
              <a:t>This can be really concrete such as avoiding people, places, or things (triggers) or more of a mental process</a:t>
            </a:r>
            <a:r>
              <a:rPr lang="en-US" sz="1200" b="1" i="1" u="none" strike="noStrike" dirty="0">
                <a:solidFill>
                  <a:srgbClr val="000000"/>
                </a:solidFill>
                <a:effectLst/>
                <a:latin typeface="Arial" panose="020B0604020202020204" pitchFamily="34" charset="0"/>
              </a:rPr>
              <a:t> </a:t>
            </a:r>
            <a:r>
              <a:rPr lang="en-US" sz="1200" b="0" i="1" u="none" strike="noStrike" dirty="0">
                <a:solidFill>
                  <a:srgbClr val="000000"/>
                </a:solidFill>
                <a:effectLst/>
                <a:latin typeface="Arial" panose="020B0604020202020204" pitchFamily="34" charset="0"/>
              </a:rPr>
              <a:t>such as shutting off, shutting down, changing the subject, being a bit spacy….zoning out….. These are all examples of avoidance.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Trauma symptoms can also be expressed as emotions such as anger, irritability, fear and depression.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Depending upon the setting, this can be a group exercise (sharing to the group), in a dyad or thoughtful reflection as an individual. </a:t>
            </a:r>
            <a:endParaRPr lang="en-US" b="0" dirty="0">
              <a:effectLst/>
            </a:endParaRPr>
          </a:p>
        </p:txBody>
      </p:sp>
      <p:sp>
        <p:nvSpPr>
          <p:cNvPr id="4" name="Slide Number Placeholder 3"/>
          <p:cNvSpPr>
            <a:spLocks noGrp="1"/>
          </p:cNvSpPr>
          <p:nvPr>
            <p:ph type="sldNum" sz="quarter" idx="5"/>
          </p:nvPr>
        </p:nvSpPr>
        <p:spPr/>
        <p:txBody>
          <a:bodyPr/>
          <a:lstStyle/>
          <a:p>
            <a:fld id="{1667B4C1-FAF1-4DAA-8B86-1A2F2DD7E397}" type="slidenum">
              <a:rPr lang="en-US" smtClean="0"/>
              <a:t>6</a:t>
            </a:fld>
            <a:endParaRPr lang="en-US" dirty="0"/>
          </a:p>
        </p:txBody>
      </p:sp>
    </p:spTree>
    <p:extLst>
      <p:ext uri="{BB962C8B-B14F-4D97-AF65-F5344CB8AC3E}">
        <p14:creationId xmlns:p14="http://schemas.microsoft.com/office/powerpoint/2010/main" val="3873501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dirty="0">
              <a:solidFill>
                <a:srgbClr val="FF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Understanding what trauma is and how it affects us and others (through symptoms) is important for our overall health, the health of our communities and even our patient care. </a:t>
            </a:r>
          </a:p>
          <a:p>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It is important to understand symptoms of trauma so that we know how we are doing and how to take care of ourselves and support those we care about.  </a:t>
            </a:r>
            <a:endParaRPr lang="en-US" sz="1000" b="0" i="0" u="none" strike="noStrike" dirty="0">
              <a:solidFill>
                <a:schemeClr val="tx1"/>
              </a:solidFill>
              <a:effectLst/>
              <a:latin typeface="+mn-lt"/>
            </a:endParaRPr>
          </a:p>
          <a:p>
            <a:r>
              <a:rPr lang="en-US" sz="1200" b="0" i="0" u="none" strike="noStrike" dirty="0">
                <a:solidFill>
                  <a:srgbClr val="000000"/>
                </a:solidFill>
                <a:effectLst/>
                <a:latin typeface="Arial" panose="020B0604020202020204" pitchFamily="34" charset="0"/>
              </a:rPr>
              <a:t>Trauma and PTSS can affect both patients and providers.  We often think about our patients and not often ourselves. What we want to appreciate is that both patients and providers experience trauma.</a:t>
            </a:r>
          </a:p>
          <a:p>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Arial" panose="020B0604020202020204" pitchFamily="34" charset="0"/>
              </a:rPr>
              <a:t>Something to remember is this: “The interpretation guides the intervention.” What does this mean? It means that how we see symptoms of our clients and our own selves (how we interpret them)-- as bad/problematic, or survival mechanism and resilience and adaptive – these conceptions guide what we do about them (how we address them or even if we address them).</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1667B4C1-FAF1-4DAA-8B86-1A2F2DD7E397}" type="slidenum">
              <a:rPr lang="en-US" smtClean="0"/>
              <a:t>7</a:t>
            </a:fld>
            <a:endParaRPr lang="en-US" dirty="0"/>
          </a:p>
        </p:txBody>
      </p:sp>
    </p:spTree>
    <p:extLst>
      <p:ext uri="{BB962C8B-B14F-4D97-AF65-F5344CB8AC3E}">
        <p14:creationId xmlns:p14="http://schemas.microsoft.com/office/powerpoint/2010/main" val="313125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17525"/>
            <a:ext cx="3198813" cy="1798638"/>
          </a:xfrm>
        </p:spPr>
      </p:sp>
      <p:sp>
        <p:nvSpPr>
          <p:cNvPr id="3" name="Notes Placeholder 2"/>
          <p:cNvSpPr>
            <a:spLocks noGrp="1"/>
          </p:cNvSpPr>
          <p:nvPr>
            <p:ph type="body" idx="1"/>
          </p:nvPr>
        </p:nvSpPr>
        <p:spPr>
          <a:xfrm>
            <a:off x="685800" y="2671011"/>
            <a:ext cx="5486400" cy="5751094"/>
          </a:xfrm>
        </p:spPr>
        <p:txBody>
          <a:bodyPr/>
          <a:lstStyle/>
          <a:p>
            <a:pPr rtl="0">
              <a:spcBef>
                <a:spcPts val="800"/>
              </a:spcBef>
              <a:spcAft>
                <a:spcPts val="0"/>
              </a:spcAft>
            </a:pPr>
            <a:r>
              <a:rPr lang="en-US" sz="1800" b="1" i="0" u="none" strike="noStrike" dirty="0">
                <a:solidFill>
                  <a:srgbClr val="374151"/>
                </a:solidFill>
                <a:effectLst/>
                <a:latin typeface="Arial" panose="020B0604020202020204" pitchFamily="34" charset="0"/>
              </a:rPr>
              <a:t>Notes to the presenter</a:t>
            </a:r>
          </a:p>
          <a:p>
            <a:pPr rtl="0">
              <a:spcBef>
                <a:spcPts val="800"/>
              </a:spcBef>
              <a:spcAft>
                <a:spcPts val="0"/>
              </a:spcAft>
            </a:pPr>
            <a:r>
              <a:rPr lang="en-US" sz="1800" b="0" i="0" u="none" strike="noStrike" dirty="0">
                <a:solidFill>
                  <a:srgbClr val="374151"/>
                </a:solidFill>
                <a:effectLst/>
                <a:latin typeface="Arial" panose="020B0604020202020204" pitchFamily="34" charset="0"/>
              </a:rPr>
              <a:t>Culture means the shared values and experiences of a community. It can be a church, an ethnicity, a nation, it can be neighborhood, work environment, group of people that share experiences that define them.</a:t>
            </a:r>
          </a:p>
          <a:p>
            <a:pPr rtl="0">
              <a:spcBef>
                <a:spcPts val="800"/>
              </a:spcBef>
              <a:spcAft>
                <a:spcPts val="0"/>
              </a:spcAft>
            </a:pPr>
            <a:endParaRPr lang="en-US" sz="1800" b="1" i="0" u="none" strike="noStrike" dirty="0">
              <a:solidFill>
                <a:srgbClr val="374151"/>
              </a:solidFill>
              <a:effectLst/>
              <a:latin typeface="Arial" panose="020B0604020202020204" pitchFamily="34" charset="0"/>
            </a:endParaRPr>
          </a:p>
          <a:p>
            <a:pPr rtl="0">
              <a:spcBef>
                <a:spcPts val="800"/>
              </a:spcBef>
              <a:spcAft>
                <a:spcPts val="0"/>
              </a:spcAft>
            </a:pPr>
            <a:r>
              <a:rPr lang="en-US" sz="1800" b="0" i="0" u="none" strike="noStrike" dirty="0">
                <a:solidFill>
                  <a:srgbClr val="374151"/>
                </a:solidFill>
                <a:effectLst/>
                <a:latin typeface="Arial" panose="020B0604020202020204" pitchFamily="34" charset="0"/>
              </a:rPr>
              <a:t>A person's culture can inform their interpretation, perception, meaning, collective and individual beliefs about a traumatic event, what trauma symptoms are, engaging in help-seeking behaviors, and support.</a:t>
            </a:r>
          </a:p>
          <a:p>
            <a:pPr rtl="0">
              <a:spcBef>
                <a:spcPts val="800"/>
              </a:spcBef>
              <a:spcAft>
                <a:spcPts val="0"/>
              </a:spcAft>
            </a:pPr>
            <a:endParaRPr lang="en-US" b="0" dirty="0">
              <a:effectLst/>
            </a:endParaRPr>
          </a:p>
          <a:p>
            <a:pPr rtl="0">
              <a:spcBef>
                <a:spcPts val="0"/>
              </a:spcBef>
              <a:spcAft>
                <a:spcPts val="800"/>
              </a:spcAft>
            </a:pPr>
            <a:r>
              <a:rPr lang="en-US" sz="1800" b="0" i="0" u="none" strike="noStrike" dirty="0">
                <a:solidFill>
                  <a:srgbClr val="374151"/>
                </a:solidFill>
                <a:effectLst/>
                <a:latin typeface="Arial" panose="020B0604020202020204" pitchFamily="34" charset="0"/>
              </a:rPr>
              <a:t>Using a sociocultural lens to view trauma allows for a non-ethnocentric view of trauma and trauma symptomatology. Taking this approach to conceptualizing trauma is part of having cultural humility.</a:t>
            </a:r>
          </a:p>
          <a:p>
            <a:pPr rtl="0">
              <a:spcBef>
                <a:spcPts val="0"/>
              </a:spcBef>
              <a:spcAft>
                <a:spcPts val="800"/>
              </a:spcAft>
            </a:pPr>
            <a:endParaRPr lang="en-US" sz="1800" b="0" i="0" u="none" strike="noStrike" dirty="0">
              <a:solidFill>
                <a:srgbClr val="374151"/>
              </a:solidFill>
              <a:effectLst/>
              <a:latin typeface="Arial" panose="020B0604020202020204" pitchFamily="34" charset="0"/>
            </a:endParaRPr>
          </a:p>
          <a:p>
            <a:pPr rtl="0">
              <a:spcBef>
                <a:spcPts val="0"/>
              </a:spcBef>
              <a:spcAft>
                <a:spcPts val="800"/>
              </a:spcAft>
            </a:pPr>
            <a:endParaRPr lang="en-US" sz="1800" b="0" i="0" u="none" strike="noStrike" dirty="0">
              <a:solidFill>
                <a:srgbClr val="374151"/>
              </a:solidFill>
              <a:effectLst/>
              <a:latin typeface="Arial" panose="020B0604020202020204" pitchFamily="34" charset="0"/>
            </a:endParaRPr>
          </a:p>
          <a:p>
            <a:pPr rtl="0">
              <a:spcBef>
                <a:spcPts val="0"/>
              </a:spcBef>
              <a:spcAft>
                <a:spcPts val="800"/>
              </a:spcAft>
            </a:pP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67B4C1-FAF1-4DAA-8B86-1A2F2DD7E397}" type="slidenum">
              <a:rPr lang="en-US" smtClean="0"/>
              <a:t>8</a:t>
            </a:fld>
            <a:endParaRPr lang="en-US" dirty="0"/>
          </a:p>
        </p:txBody>
      </p:sp>
    </p:spTree>
    <p:extLst>
      <p:ext uri="{BB962C8B-B14F-4D97-AF65-F5344CB8AC3E}">
        <p14:creationId xmlns:p14="http://schemas.microsoft.com/office/powerpoint/2010/main" val="2863178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213225" cy="2370137"/>
          </a:xfrm>
        </p:spPr>
      </p:sp>
      <p:sp>
        <p:nvSpPr>
          <p:cNvPr id="3" name="Notes Placeholder 2"/>
          <p:cNvSpPr>
            <a:spLocks noGrp="1"/>
          </p:cNvSpPr>
          <p:nvPr>
            <p:ph type="body" idx="1"/>
          </p:nvPr>
        </p:nvSpPr>
        <p:spPr>
          <a:xfrm>
            <a:off x="168442" y="3170236"/>
            <a:ext cx="6003758" cy="5343525"/>
          </a:xfrm>
        </p:spPr>
        <p:txBody>
          <a:bodyPr/>
          <a:lstStyle/>
          <a:p>
            <a:r>
              <a:rPr lang="en-US" sz="1400" b="0" i="0" u="none" strike="noStrike" dirty="0">
                <a:effectLst/>
                <a:latin typeface="Calibri" panose="020F0502020204030204" pitchFamily="34" charset="0"/>
                <a:cs typeface="Calibri" panose="020F0502020204030204" pitchFamily="34" charset="0"/>
              </a:rPr>
              <a:t>Despite a somewhat universal biological response to trauma cross-culturally, the biopsychosocial experience of trauma is influenced by cultural factors and, therefore, the reactions to traumatic stress can vary. For example, nightmares are associated with trauma and are/can be recognized as a posttraumatic stress symptom. Yet there is an assumption that the categories created in one cultural context, Western, can be applied in another. But if we look at a person experiencing nightmares and their culture, there may be variations in Western trauma symptomatology recognition due to the meaning of nightmares in that person’s culture (Patel &amp; Hall, 2021; Treatment US, 2014). </a:t>
            </a:r>
          </a:p>
          <a:p>
            <a:r>
              <a:rPr lang="en-US" sz="1400" b="0" i="0" u="none" strike="noStrike" dirty="0">
                <a:effectLst/>
                <a:latin typeface="Calibri" panose="020F0502020204030204" pitchFamily="34" charset="0"/>
                <a:cs typeface="Calibri" panose="020F0502020204030204" pitchFamily="34" charset="0"/>
              </a:rPr>
              <a:t>[educator/presenter] suggestion to engage the group about cultural expressions or understandings of trauma or symptoms they might know about.</a:t>
            </a:r>
          </a:p>
          <a:p>
            <a:endParaRPr lang="en-US" sz="1400" b="0" i="0" u="none" strike="noStrike" dirty="0">
              <a:effectLst/>
              <a:latin typeface="Calibri" panose="020F0502020204030204" pitchFamily="34" charset="0"/>
              <a:cs typeface="Calibri" panose="020F0502020204030204" pitchFamily="34" charset="0"/>
            </a:endParaRPr>
          </a:p>
          <a:p>
            <a:r>
              <a:rPr lang="en-US" sz="1400" b="1" i="0" u="none" strike="noStrike" dirty="0">
                <a:effectLst/>
                <a:latin typeface="Calibri" panose="020F0502020204030204" pitchFamily="34" charset="0"/>
                <a:cs typeface="Calibri" panose="020F0502020204030204" pitchFamily="34" charset="0"/>
              </a:rPr>
              <a:t>Note to Presenter: </a:t>
            </a:r>
            <a:r>
              <a:rPr lang="en-US" sz="1400" b="0" i="0" u="none" strike="noStrike" dirty="0">
                <a:effectLst/>
                <a:latin typeface="Calibri" panose="020F0502020204030204" pitchFamily="34" charset="0"/>
                <a:cs typeface="Calibri" panose="020F0502020204030204" pitchFamily="34" charset="0"/>
              </a:rPr>
              <a:t> You may want to share other examples of how trauma symptoms may be expressed differently based on cultural norms. </a:t>
            </a:r>
          </a:p>
          <a:p>
            <a:endParaRPr lang="en-US" sz="1400" b="0" i="0" u="none" strike="noStrike" dirty="0">
              <a:effectLst/>
              <a:latin typeface="Calibri" panose="020F0502020204030204" pitchFamily="34" charset="0"/>
              <a:cs typeface="Calibri" panose="020F0502020204030204" pitchFamily="34" charset="0"/>
            </a:endParaRPr>
          </a:p>
          <a:p>
            <a:r>
              <a:rPr lang="en-US" sz="1400" b="0" i="0" u="none" strike="noStrike" dirty="0">
                <a:effectLst/>
                <a:latin typeface="Calibri" panose="020F0502020204030204" pitchFamily="34" charset="0"/>
                <a:cs typeface="Calibri" panose="020F0502020204030204" pitchFamily="34" charset="0"/>
              </a:rPr>
              <a:t>For example, individuals from Eastern and Latin American cultures are more likely than Western-born individuals to report somatic symptoms including body aches, shortness of breath, and sensations of body heat following trauma. Not understanding and appreciating cultural variations in symptom expression may lead to misdiagnosis and incorrect treatment referrals.</a:t>
            </a:r>
          </a:p>
          <a:p>
            <a:endParaRPr lang="en-US" sz="1400" b="0" i="0" u="none" strike="noStrike"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dirty="0">
                <a:effectLst/>
                <a:latin typeface="Calibri" panose="020F0502020204030204" pitchFamily="34" charset="0"/>
                <a:cs typeface="Calibri" panose="020F0502020204030204" pitchFamily="34" charset="0"/>
              </a:rPr>
              <a:t>There are two resources that you may want to consult when thinking about additional examples. These are </a:t>
            </a:r>
            <a:r>
              <a:rPr lang="en-US" sz="1400" b="1" i="0" u="none" strike="noStrike" dirty="0">
                <a:effectLst/>
                <a:latin typeface="Calibri" panose="020F0502020204030204" pitchFamily="34" charset="0"/>
                <a:cs typeface="Calibri" panose="020F0502020204030204" pitchFamily="34" charset="0"/>
              </a:rPr>
              <a:t>Resource 1 </a:t>
            </a:r>
            <a:r>
              <a:rPr lang="en-US" sz="1400" b="0" i="0" u="none" strike="noStrike" dirty="0">
                <a:effectLst/>
                <a:latin typeface="Calibri" panose="020F0502020204030204" pitchFamily="34" charset="0"/>
                <a:cs typeface="Calibri" panose="020F0502020204030204" pitchFamily="34" charset="0"/>
              </a:rPr>
              <a:t>and </a:t>
            </a:r>
            <a:r>
              <a:rPr lang="en-US" sz="1400" b="1" i="0" u="none" strike="noStrike" dirty="0">
                <a:effectLst/>
                <a:latin typeface="Calibri" panose="020F0502020204030204" pitchFamily="34" charset="0"/>
                <a:cs typeface="Calibri" panose="020F0502020204030204" pitchFamily="34" charset="0"/>
              </a:rPr>
              <a:t>Resource 2</a:t>
            </a:r>
            <a:r>
              <a:rPr lang="en-US" sz="1400" b="0" i="0" u="none" strike="noStrike" dirty="0">
                <a:effectLst/>
                <a:latin typeface="Calibri" panose="020F0502020204030204" pitchFamily="34" charset="0"/>
                <a:cs typeface="Calibri" panose="020F0502020204030204" pitchFamily="34" charset="0"/>
              </a:rPr>
              <a:t> on the MPACT dashboard for trauma navigation. </a:t>
            </a:r>
          </a:p>
          <a:p>
            <a:endParaRPr lang="en-US" sz="1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667B4C1-FAF1-4DAA-8B86-1A2F2DD7E397}" type="slidenum">
              <a:rPr lang="en-US" smtClean="0"/>
              <a:t>9</a:t>
            </a:fld>
            <a:endParaRPr lang="en-US" dirty="0"/>
          </a:p>
        </p:txBody>
      </p:sp>
    </p:spTree>
    <p:extLst>
      <p:ext uri="{BB962C8B-B14F-4D97-AF65-F5344CB8AC3E}">
        <p14:creationId xmlns:p14="http://schemas.microsoft.com/office/powerpoint/2010/main" val="3912280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9EC49-C339-3521-AB46-6DD72FDB01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8B292A-AE29-C750-8B92-DB2A8E4E80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39E7A9-BD6B-CEB9-C7C7-91D2A6C4F0F2}"/>
              </a:ext>
            </a:extLst>
          </p:cNvPr>
          <p:cNvSpPr>
            <a:spLocks noGrp="1"/>
          </p:cNvSpPr>
          <p:nvPr>
            <p:ph type="dt" sz="half" idx="10"/>
          </p:nvPr>
        </p:nvSpPr>
        <p:spPr/>
        <p:txBody>
          <a:bodyPr/>
          <a:lstStyle/>
          <a:p>
            <a:fld id="{75815C7F-2C78-4573-9302-597A4D25423E}" type="datetimeFigureOut">
              <a:rPr lang="en-US" smtClean="0"/>
              <a:t>1/8/25</a:t>
            </a:fld>
            <a:endParaRPr lang="en-US" dirty="0"/>
          </a:p>
        </p:txBody>
      </p:sp>
      <p:sp>
        <p:nvSpPr>
          <p:cNvPr id="5" name="Footer Placeholder 4">
            <a:extLst>
              <a:ext uri="{FF2B5EF4-FFF2-40B4-BE49-F238E27FC236}">
                <a16:creationId xmlns:a16="http://schemas.microsoft.com/office/drawing/2014/main" id="{BDE481E8-5744-457D-A3A5-EA170E8BFF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CC7051-2D95-270F-D44C-4529CBB8714C}"/>
              </a:ext>
            </a:extLst>
          </p:cNvPr>
          <p:cNvSpPr>
            <a:spLocks noGrp="1"/>
          </p:cNvSpPr>
          <p:nvPr>
            <p:ph type="sldNum" sz="quarter" idx="12"/>
          </p:nvPr>
        </p:nvSpPr>
        <p:spPr/>
        <p:txBody>
          <a:bodyPr/>
          <a:lstStyle/>
          <a:p>
            <a:fld id="{D64C19F1-D81C-4A43-B9E5-DAD08095C633}" type="slidenum">
              <a:rPr lang="en-US" smtClean="0"/>
              <a:t>‹#›</a:t>
            </a:fld>
            <a:endParaRPr lang="en-US" dirty="0"/>
          </a:p>
        </p:txBody>
      </p:sp>
    </p:spTree>
    <p:extLst>
      <p:ext uri="{BB962C8B-B14F-4D97-AF65-F5344CB8AC3E}">
        <p14:creationId xmlns:p14="http://schemas.microsoft.com/office/powerpoint/2010/main" val="224089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DEA95-6860-1F3C-C348-F58269290E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3065A9-67FE-D224-89DA-AF02DC7CF3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CAC25-FDAC-9D35-1BF5-4DDBEEACB6BD}"/>
              </a:ext>
            </a:extLst>
          </p:cNvPr>
          <p:cNvSpPr>
            <a:spLocks noGrp="1"/>
          </p:cNvSpPr>
          <p:nvPr>
            <p:ph type="dt" sz="half" idx="10"/>
          </p:nvPr>
        </p:nvSpPr>
        <p:spPr/>
        <p:txBody>
          <a:bodyPr/>
          <a:lstStyle/>
          <a:p>
            <a:fld id="{75815C7F-2C78-4573-9302-597A4D25423E}" type="datetimeFigureOut">
              <a:rPr lang="en-US" smtClean="0"/>
              <a:t>1/8/25</a:t>
            </a:fld>
            <a:endParaRPr lang="en-US" dirty="0"/>
          </a:p>
        </p:txBody>
      </p:sp>
      <p:sp>
        <p:nvSpPr>
          <p:cNvPr id="5" name="Footer Placeholder 4">
            <a:extLst>
              <a:ext uri="{FF2B5EF4-FFF2-40B4-BE49-F238E27FC236}">
                <a16:creationId xmlns:a16="http://schemas.microsoft.com/office/drawing/2014/main" id="{B3D85AD7-48FE-F30C-8A8B-B334F226FA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F9F9A7-80C5-1113-3A95-11411DB47529}"/>
              </a:ext>
            </a:extLst>
          </p:cNvPr>
          <p:cNvSpPr>
            <a:spLocks noGrp="1"/>
          </p:cNvSpPr>
          <p:nvPr>
            <p:ph type="sldNum" sz="quarter" idx="12"/>
          </p:nvPr>
        </p:nvSpPr>
        <p:spPr/>
        <p:txBody>
          <a:bodyPr/>
          <a:lstStyle/>
          <a:p>
            <a:fld id="{D64C19F1-D81C-4A43-B9E5-DAD08095C633}" type="slidenum">
              <a:rPr lang="en-US" smtClean="0"/>
              <a:t>‹#›</a:t>
            </a:fld>
            <a:endParaRPr lang="en-US" dirty="0"/>
          </a:p>
        </p:txBody>
      </p:sp>
    </p:spTree>
    <p:extLst>
      <p:ext uri="{BB962C8B-B14F-4D97-AF65-F5344CB8AC3E}">
        <p14:creationId xmlns:p14="http://schemas.microsoft.com/office/powerpoint/2010/main" val="89920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758162-2428-F4EE-2DD1-973EA91669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63B448-B078-D543-F867-648723E6B0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0C5306-B214-7AF9-4ADA-BC403EA9D36C}"/>
              </a:ext>
            </a:extLst>
          </p:cNvPr>
          <p:cNvSpPr>
            <a:spLocks noGrp="1"/>
          </p:cNvSpPr>
          <p:nvPr>
            <p:ph type="dt" sz="half" idx="10"/>
          </p:nvPr>
        </p:nvSpPr>
        <p:spPr/>
        <p:txBody>
          <a:bodyPr/>
          <a:lstStyle/>
          <a:p>
            <a:fld id="{75815C7F-2C78-4573-9302-597A4D25423E}" type="datetimeFigureOut">
              <a:rPr lang="en-US" smtClean="0"/>
              <a:t>1/8/25</a:t>
            </a:fld>
            <a:endParaRPr lang="en-US" dirty="0"/>
          </a:p>
        </p:txBody>
      </p:sp>
      <p:sp>
        <p:nvSpPr>
          <p:cNvPr id="5" name="Footer Placeholder 4">
            <a:extLst>
              <a:ext uri="{FF2B5EF4-FFF2-40B4-BE49-F238E27FC236}">
                <a16:creationId xmlns:a16="http://schemas.microsoft.com/office/drawing/2014/main" id="{144A302A-1F71-780F-6DC0-97A4A44A3A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E0F2E4-4B98-347F-F4CB-186ABAFA101F}"/>
              </a:ext>
            </a:extLst>
          </p:cNvPr>
          <p:cNvSpPr>
            <a:spLocks noGrp="1"/>
          </p:cNvSpPr>
          <p:nvPr>
            <p:ph type="sldNum" sz="quarter" idx="12"/>
          </p:nvPr>
        </p:nvSpPr>
        <p:spPr/>
        <p:txBody>
          <a:bodyPr/>
          <a:lstStyle/>
          <a:p>
            <a:fld id="{D64C19F1-D81C-4A43-B9E5-DAD08095C633}" type="slidenum">
              <a:rPr lang="en-US" smtClean="0"/>
              <a:t>‹#›</a:t>
            </a:fld>
            <a:endParaRPr lang="en-US" dirty="0"/>
          </a:p>
        </p:txBody>
      </p:sp>
    </p:spTree>
    <p:extLst>
      <p:ext uri="{BB962C8B-B14F-4D97-AF65-F5344CB8AC3E}">
        <p14:creationId xmlns:p14="http://schemas.microsoft.com/office/powerpoint/2010/main" val="424693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2C284-7AF2-D565-AC24-3265772A96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B0850-AA62-76CF-7686-F05434ACD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10B72-0443-BD37-8A1D-01DF3260A892}"/>
              </a:ext>
            </a:extLst>
          </p:cNvPr>
          <p:cNvSpPr>
            <a:spLocks noGrp="1"/>
          </p:cNvSpPr>
          <p:nvPr>
            <p:ph type="dt" sz="half" idx="10"/>
          </p:nvPr>
        </p:nvSpPr>
        <p:spPr/>
        <p:txBody>
          <a:bodyPr/>
          <a:lstStyle/>
          <a:p>
            <a:fld id="{75815C7F-2C78-4573-9302-597A4D25423E}" type="datetimeFigureOut">
              <a:rPr lang="en-US" smtClean="0"/>
              <a:t>1/8/25</a:t>
            </a:fld>
            <a:endParaRPr lang="en-US" dirty="0"/>
          </a:p>
        </p:txBody>
      </p:sp>
      <p:sp>
        <p:nvSpPr>
          <p:cNvPr id="5" name="Footer Placeholder 4">
            <a:extLst>
              <a:ext uri="{FF2B5EF4-FFF2-40B4-BE49-F238E27FC236}">
                <a16:creationId xmlns:a16="http://schemas.microsoft.com/office/drawing/2014/main" id="{A8B8062F-9C98-FA92-C403-8CAAC3E600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CA837F-2779-BE95-2361-8AF94C0061DC}"/>
              </a:ext>
            </a:extLst>
          </p:cNvPr>
          <p:cNvSpPr>
            <a:spLocks noGrp="1"/>
          </p:cNvSpPr>
          <p:nvPr>
            <p:ph type="sldNum" sz="quarter" idx="12"/>
          </p:nvPr>
        </p:nvSpPr>
        <p:spPr/>
        <p:txBody>
          <a:bodyPr/>
          <a:lstStyle/>
          <a:p>
            <a:fld id="{D64C19F1-D81C-4A43-B9E5-DAD08095C633}" type="slidenum">
              <a:rPr lang="en-US" smtClean="0"/>
              <a:t>‹#›</a:t>
            </a:fld>
            <a:endParaRPr lang="en-US" dirty="0"/>
          </a:p>
        </p:txBody>
      </p:sp>
    </p:spTree>
    <p:extLst>
      <p:ext uri="{BB962C8B-B14F-4D97-AF65-F5344CB8AC3E}">
        <p14:creationId xmlns:p14="http://schemas.microsoft.com/office/powerpoint/2010/main" val="313933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A7985-453B-ECE1-2752-465E474CFE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93675A-6521-BCC2-2814-5D3962AD27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3519-8AAB-4819-26F3-038ECB3913D0}"/>
              </a:ext>
            </a:extLst>
          </p:cNvPr>
          <p:cNvSpPr>
            <a:spLocks noGrp="1"/>
          </p:cNvSpPr>
          <p:nvPr>
            <p:ph type="dt" sz="half" idx="10"/>
          </p:nvPr>
        </p:nvSpPr>
        <p:spPr/>
        <p:txBody>
          <a:bodyPr/>
          <a:lstStyle/>
          <a:p>
            <a:fld id="{75815C7F-2C78-4573-9302-597A4D25423E}" type="datetimeFigureOut">
              <a:rPr lang="en-US" smtClean="0"/>
              <a:t>1/8/25</a:t>
            </a:fld>
            <a:endParaRPr lang="en-US" dirty="0"/>
          </a:p>
        </p:txBody>
      </p:sp>
      <p:sp>
        <p:nvSpPr>
          <p:cNvPr id="5" name="Footer Placeholder 4">
            <a:extLst>
              <a:ext uri="{FF2B5EF4-FFF2-40B4-BE49-F238E27FC236}">
                <a16:creationId xmlns:a16="http://schemas.microsoft.com/office/drawing/2014/main" id="{F2A826A8-7EF1-123E-3BFD-4F7D504158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C51A34-6CE7-3804-ADC2-978B92B555CD}"/>
              </a:ext>
            </a:extLst>
          </p:cNvPr>
          <p:cNvSpPr>
            <a:spLocks noGrp="1"/>
          </p:cNvSpPr>
          <p:nvPr>
            <p:ph type="sldNum" sz="quarter" idx="12"/>
          </p:nvPr>
        </p:nvSpPr>
        <p:spPr/>
        <p:txBody>
          <a:bodyPr/>
          <a:lstStyle/>
          <a:p>
            <a:fld id="{D64C19F1-D81C-4A43-B9E5-DAD08095C633}" type="slidenum">
              <a:rPr lang="en-US" smtClean="0"/>
              <a:t>‹#›</a:t>
            </a:fld>
            <a:endParaRPr lang="en-US" dirty="0"/>
          </a:p>
        </p:txBody>
      </p:sp>
    </p:spTree>
    <p:extLst>
      <p:ext uri="{BB962C8B-B14F-4D97-AF65-F5344CB8AC3E}">
        <p14:creationId xmlns:p14="http://schemas.microsoft.com/office/powerpoint/2010/main" val="2883765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5631-4586-FC3C-89B9-A9C44FFB22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6E4B86-98C3-BAB0-40BD-D75C47034D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DAA8DA-C179-23C6-07BD-AD465540A6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0EBEFE-3EEC-DF4D-F8A5-40F0571805FC}"/>
              </a:ext>
            </a:extLst>
          </p:cNvPr>
          <p:cNvSpPr>
            <a:spLocks noGrp="1"/>
          </p:cNvSpPr>
          <p:nvPr>
            <p:ph type="dt" sz="half" idx="10"/>
          </p:nvPr>
        </p:nvSpPr>
        <p:spPr/>
        <p:txBody>
          <a:bodyPr/>
          <a:lstStyle/>
          <a:p>
            <a:fld id="{75815C7F-2C78-4573-9302-597A4D25423E}" type="datetimeFigureOut">
              <a:rPr lang="en-US" smtClean="0"/>
              <a:t>1/8/25</a:t>
            </a:fld>
            <a:endParaRPr lang="en-US" dirty="0"/>
          </a:p>
        </p:txBody>
      </p:sp>
      <p:sp>
        <p:nvSpPr>
          <p:cNvPr id="6" name="Footer Placeholder 5">
            <a:extLst>
              <a:ext uri="{FF2B5EF4-FFF2-40B4-BE49-F238E27FC236}">
                <a16:creationId xmlns:a16="http://schemas.microsoft.com/office/drawing/2014/main" id="{8DB8E76F-5983-54A5-0BC0-B31903EA481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A59CF05-7B3F-BF71-AF62-9D317DAF8028}"/>
              </a:ext>
            </a:extLst>
          </p:cNvPr>
          <p:cNvSpPr>
            <a:spLocks noGrp="1"/>
          </p:cNvSpPr>
          <p:nvPr>
            <p:ph type="sldNum" sz="quarter" idx="12"/>
          </p:nvPr>
        </p:nvSpPr>
        <p:spPr/>
        <p:txBody>
          <a:bodyPr/>
          <a:lstStyle/>
          <a:p>
            <a:fld id="{D64C19F1-D81C-4A43-B9E5-DAD08095C633}" type="slidenum">
              <a:rPr lang="en-US" smtClean="0"/>
              <a:t>‹#›</a:t>
            </a:fld>
            <a:endParaRPr lang="en-US" dirty="0"/>
          </a:p>
        </p:txBody>
      </p:sp>
    </p:spTree>
    <p:extLst>
      <p:ext uri="{BB962C8B-B14F-4D97-AF65-F5344CB8AC3E}">
        <p14:creationId xmlns:p14="http://schemas.microsoft.com/office/powerpoint/2010/main" val="2003608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E28E-B079-4890-4E0A-00692235D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401D7-1F9A-959D-9427-E1BCE26D3A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4314A9-0F77-4BFD-98C4-5768EE17AF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26569C-B86F-48F4-2AA9-59FC7C4F35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D246FD-E6E1-E40E-0FBC-6D53A831B9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879A10-7CF9-9275-84D2-763006835C01}"/>
              </a:ext>
            </a:extLst>
          </p:cNvPr>
          <p:cNvSpPr>
            <a:spLocks noGrp="1"/>
          </p:cNvSpPr>
          <p:nvPr>
            <p:ph type="dt" sz="half" idx="10"/>
          </p:nvPr>
        </p:nvSpPr>
        <p:spPr/>
        <p:txBody>
          <a:bodyPr/>
          <a:lstStyle/>
          <a:p>
            <a:fld id="{75815C7F-2C78-4573-9302-597A4D25423E}" type="datetimeFigureOut">
              <a:rPr lang="en-US" smtClean="0"/>
              <a:t>1/8/25</a:t>
            </a:fld>
            <a:endParaRPr lang="en-US" dirty="0"/>
          </a:p>
        </p:txBody>
      </p:sp>
      <p:sp>
        <p:nvSpPr>
          <p:cNvPr id="8" name="Footer Placeholder 7">
            <a:extLst>
              <a:ext uri="{FF2B5EF4-FFF2-40B4-BE49-F238E27FC236}">
                <a16:creationId xmlns:a16="http://schemas.microsoft.com/office/drawing/2014/main" id="{0DCAA6B0-C48C-AA3A-0395-41A64CB10C4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41EE143-2791-28C7-C2F0-454BB9D332B1}"/>
              </a:ext>
            </a:extLst>
          </p:cNvPr>
          <p:cNvSpPr>
            <a:spLocks noGrp="1"/>
          </p:cNvSpPr>
          <p:nvPr>
            <p:ph type="sldNum" sz="quarter" idx="12"/>
          </p:nvPr>
        </p:nvSpPr>
        <p:spPr/>
        <p:txBody>
          <a:bodyPr/>
          <a:lstStyle/>
          <a:p>
            <a:fld id="{D64C19F1-D81C-4A43-B9E5-DAD08095C633}" type="slidenum">
              <a:rPr lang="en-US" smtClean="0"/>
              <a:t>‹#›</a:t>
            </a:fld>
            <a:endParaRPr lang="en-US" dirty="0"/>
          </a:p>
        </p:txBody>
      </p:sp>
    </p:spTree>
    <p:extLst>
      <p:ext uri="{BB962C8B-B14F-4D97-AF65-F5344CB8AC3E}">
        <p14:creationId xmlns:p14="http://schemas.microsoft.com/office/powerpoint/2010/main" val="1061442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6F91A-8576-2EF5-C789-29674F1EFC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1BAC4D-15DE-3C9F-BC4C-DFF90160240B}"/>
              </a:ext>
            </a:extLst>
          </p:cNvPr>
          <p:cNvSpPr>
            <a:spLocks noGrp="1"/>
          </p:cNvSpPr>
          <p:nvPr>
            <p:ph type="dt" sz="half" idx="10"/>
          </p:nvPr>
        </p:nvSpPr>
        <p:spPr/>
        <p:txBody>
          <a:bodyPr/>
          <a:lstStyle/>
          <a:p>
            <a:fld id="{75815C7F-2C78-4573-9302-597A4D25423E}" type="datetimeFigureOut">
              <a:rPr lang="en-US" smtClean="0"/>
              <a:t>1/8/25</a:t>
            </a:fld>
            <a:endParaRPr lang="en-US" dirty="0"/>
          </a:p>
        </p:txBody>
      </p:sp>
      <p:sp>
        <p:nvSpPr>
          <p:cNvPr id="4" name="Footer Placeholder 3">
            <a:extLst>
              <a:ext uri="{FF2B5EF4-FFF2-40B4-BE49-F238E27FC236}">
                <a16:creationId xmlns:a16="http://schemas.microsoft.com/office/drawing/2014/main" id="{A1126E5D-B7CA-268B-EEAA-CA2896DE012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74574C7-CD4C-C6C4-73D5-25DF4E76C1F5}"/>
              </a:ext>
            </a:extLst>
          </p:cNvPr>
          <p:cNvSpPr>
            <a:spLocks noGrp="1"/>
          </p:cNvSpPr>
          <p:nvPr>
            <p:ph type="sldNum" sz="quarter" idx="12"/>
          </p:nvPr>
        </p:nvSpPr>
        <p:spPr/>
        <p:txBody>
          <a:bodyPr/>
          <a:lstStyle/>
          <a:p>
            <a:fld id="{D64C19F1-D81C-4A43-B9E5-DAD08095C633}" type="slidenum">
              <a:rPr lang="en-US" smtClean="0"/>
              <a:t>‹#›</a:t>
            </a:fld>
            <a:endParaRPr lang="en-US" dirty="0"/>
          </a:p>
        </p:txBody>
      </p:sp>
    </p:spTree>
    <p:extLst>
      <p:ext uri="{BB962C8B-B14F-4D97-AF65-F5344CB8AC3E}">
        <p14:creationId xmlns:p14="http://schemas.microsoft.com/office/powerpoint/2010/main" val="157907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D9EC3C-3E48-2FF6-2430-371DA03C6A90}"/>
              </a:ext>
            </a:extLst>
          </p:cNvPr>
          <p:cNvSpPr>
            <a:spLocks noGrp="1"/>
          </p:cNvSpPr>
          <p:nvPr>
            <p:ph type="dt" sz="half" idx="10"/>
          </p:nvPr>
        </p:nvSpPr>
        <p:spPr/>
        <p:txBody>
          <a:bodyPr/>
          <a:lstStyle/>
          <a:p>
            <a:fld id="{75815C7F-2C78-4573-9302-597A4D25423E}" type="datetimeFigureOut">
              <a:rPr lang="en-US" smtClean="0"/>
              <a:t>1/8/25</a:t>
            </a:fld>
            <a:endParaRPr lang="en-US" dirty="0"/>
          </a:p>
        </p:txBody>
      </p:sp>
      <p:sp>
        <p:nvSpPr>
          <p:cNvPr id="3" name="Footer Placeholder 2">
            <a:extLst>
              <a:ext uri="{FF2B5EF4-FFF2-40B4-BE49-F238E27FC236}">
                <a16:creationId xmlns:a16="http://schemas.microsoft.com/office/drawing/2014/main" id="{4D90863A-DCF2-5365-738E-CEAA56460AB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6A6A3FE-4ABF-EDBE-0E7A-5360E03A9DF5}"/>
              </a:ext>
            </a:extLst>
          </p:cNvPr>
          <p:cNvSpPr>
            <a:spLocks noGrp="1"/>
          </p:cNvSpPr>
          <p:nvPr>
            <p:ph type="sldNum" sz="quarter" idx="12"/>
          </p:nvPr>
        </p:nvSpPr>
        <p:spPr/>
        <p:txBody>
          <a:bodyPr/>
          <a:lstStyle/>
          <a:p>
            <a:fld id="{D64C19F1-D81C-4A43-B9E5-DAD08095C633}" type="slidenum">
              <a:rPr lang="en-US" smtClean="0"/>
              <a:t>‹#›</a:t>
            </a:fld>
            <a:endParaRPr lang="en-US" dirty="0"/>
          </a:p>
        </p:txBody>
      </p:sp>
    </p:spTree>
    <p:extLst>
      <p:ext uri="{BB962C8B-B14F-4D97-AF65-F5344CB8AC3E}">
        <p14:creationId xmlns:p14="http://schemas.microsoft.com/office/powerpoint/2010/main" val="392152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F1C7-91E5-77CF-B04D-623152BA84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3EBCC5-CD7F-DCBD-EDC6-045BE0ABC0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73FED9-471C-82D7-71B3-4C68D0D41E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E398A-208F-7EAF-0350-3511C70DDCDD}"/>
              </a:ext>
            </a:extLst>
          </p:cNvPr>
          <p:cNvSpPr>
            <a:spLocks noGrp="1"/>
          </p:cNvSpPr>
          <p:nvPr>
            <p:ph type="dt" sz="half" idx="10"/>
          </p:nvPr>
        </p:nvSpPr>
        <p:spPr/>
        <p:txBody>
          <a:bodyPr/>
          <a:lstStyle/>
          <a:p>
            <a:fld id="{75815C7F-2C78-4573-9302-597A4D25423E}" type="datetimeFigureOut">
              <a:rPr lang="en-US" smtClean="0"/>
              <a:t>1/8/25</a:t>
            </a:fld>
            <a:endParaRPr lang="en-US" dirty="0"/>
          </a:p>
        </p:txBody>
      </p:sp>
      <p:sp>
        <p:nvSpPr>
          <p:cNvPr id="6" name="Footer Placeholder 5">
            <a:extLst>
              <a:ext uri="{FF2B5EF4-FFF2-40B4-BE49-F238E27FC236}">
                <a16:creationId xmlns:a16="http://schemas.microsoft.com/office/drawing/2014/main" id="{868C790F-65CC-8C37-DE8C-FAB3BF5A3B0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5EEC61-B6F5-3168-04A4-A92311AFEF90}"/>
              </a:ext>
            </a:extLst>
          </p:cNvPr>
          <p:cNvSpPr>
            <a:spLocks noGrp="1"/>
          </p:cNvSpPr>
          <p:nvPr>
            <p:ph type="sldNum" sz="quarter" idx="12"/>
          </p:nvPr>
        </p:nvSpPr>
        <p:spPr/>
        <p:txBody>
          <a:bodyPr/>
          <a:lstStyle/>
          <a:p>
            <a:fld id="{D64C19F1-D81C-4A43-B9E5-DAD08095C633}" type="slidenum">
              <a:rPr lang="en-US" smtClean="0"/>
              <a:t>‹#›</a:t>
            </a:fld>
            <a:endParaRPr lang="en-US" dirty="0"/>
          </a:p>
        </p:txBody>
      </p:sp>
    </p:spTree>
    <p:extLst>
      <p:ext uri="{BB962C8B-B14F-4D97-AF65-F5344CB8AC3E}">
        <p14:creationId xmlns:p14="http://schemas.microsoft.com/office/powerpoint/2010/main" val="3617614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36ED2-8714-7335-72DB-8E9E5A035E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2AA880-8173-2399-1A61-B7EE9C1C39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3E06A8-4864-0033-2295-4849DAB234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B0620-F5DE-B07D-9A51-97953BD1A423}"/>
              </a:ext>
            </a:extLst>
          </p:cNvPr>
          <p:cNvSpPr>
            <a:spLocks noGrp="1"/>
          </p:cNvSpPr>
          <p:nvPr>
            <p:ph type="dt" sz="half" idx="10"/>
          </p:nvPr>
        </p:nvSpPr>
        <p:spPr/>
        <p:txBody>
          <a:bodyPr/>
          <a:lstStyle/>
          <a:p>
            <a:fld id="{75815C7F-2C78-4573-9302-597A4D25423E}" type="datetimeFigureOut">
              <a:rPr lang="en-US" smtClean="0"/>
              <a:t>1/8/25</a:t>
            </a:fld>
            <a:endParaRPr lang="en-US" dirty="0"/>
          </a:p>
        </p:txBody>
      </p:sp>
      <p:sp>
        <p:nvSpPr>
          <p:cNvPr id="6" name="Footer Placeholder 5">
            <a:extLst>
              <a:ext uri="{FF2B5EF4-FFF2-40B4-BE49-F238E27FC236}">
                <a16:creationId xmlns:a16="http://schemas.microsoft.com/office/drawing/2014/main" id="{3CE66327-8482-AD7A-4C30-648BFF7F16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BF0CD2-2BAE-4E48-CE70-3D2842740D6E}"/>
              </a:ext>
            </a:extLst>
          </p:cNvPr>
          <p:cNvSpPr>
            <a:spLocks noGrp="1"/>
          </p:cNvSpPr>
          <p:nvPr>
            <p:ph type="sldNum" sz="quarter" idx="12"/>
          </p:nvPr>
        </p:nvSpPr>
        <p:spPr/>
        <p:txBody>
          <a:bodyPr/>
          <a:lstStyle/>
          <a:p>
            <a:fld id="{D64C19F1-D81C-4A43-B9E5-DAD08095C633}" type="slidenum">
              <a:rPr lang="en-US" smtClean="0"/>
              <a:t>‹#›</a:t>
            </a:fld>
            <a:endParaRPr lang="en-US" dirty="0"/>
          </a:p>
        </p:txBody>
      </p:sp>
    </p:spTree>
    <p:extLst>
      <p:ext uri="{BB962C8B-B14F-4D97-AF65-F5344CB8AC3E}">
        <p14:creationId xmlns:p14="http://schemas.microsoft.com/office/powerpoint/2010/main" val="2766215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6DECFC-DEDB-4A0D-B120-79BB64C4ED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8017E1-27E2-EEB0-BC1A-0128CE217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E4104-9DA3-7CC4-762A-955447DD2F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815C7F-2C78-4573-9302-597A4D25423E}" type="datetimeFigureOut">
              <a:rPr lang="en-US" smtClean="0"/>
              <a:t>1/8/25</a:t>
            </a:fld>
            <a:endParaRPr lang="en-US" dirty="0"/>
          </a:p>
        </p:txBody>
      </p:sp>
      <p:sp>
        <p:nvSpPr>
          <p:cNvPr id="5" name="Footer Placeholder 4">
            <a:extLst>
              <a:ext uri="{FF2B5EF4-FFF2-40B4-BE49-F238E27FC236}">
                <a16:creationId xmlns:a16="http://schemas.microsoft.com/office/drawing/2014/main" id="{451DF8EA-5C2E-10A1-2A6B-CF7DBFF782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D5164A-5050-3ACD-E362-42F9B33339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C19F1-D81C-4A43-B9E5-DAD08095C633}" type="slidenum">
              <a:rPr lang="en-US" smtClean="0"/>
              <a:t>‹#›</a:t>
            </a:fld>
            <a:endParaRPr lang="en-US" dirty="0"/>
          </a:p>
        </p:txBody>
      </p:sp>
    </p:spTree>
    <p:extLst>
      <p:ext uri="{BB962C8B-B14F-4D97-AF65-F5344CB8AC3E}">
        <p14:creationId xmlns:p14="http://schemas.microsoft.com/office/powerpoint/2010/main" val="2899310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jpe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hyperlink" Target="https://tinyurl.com/MPACTResourceWellness"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D60D02-4ECC-DA52-22A0-66C84DCAE686}"/>
              </a:ext>
            </a:extLst>
          </p:cNvPr>
          <p:cNvSpPr>
            <a:spLocks noGrp="1"/>
          </p:cNvSpPr>
          <p:nvPr>
            <p:ph type="title"/>
          </p:nvPr>
        </p:nvSpPr>
        <p:spPr>
          <a:xfrm>
            <a:off x="397946" y="2117451"/>
            <a:ext cx="4390661" cy="2623097"/>
          </a:xfrm>
        </p:spPr>
        <p:txBody>
          <a:bodyPr vert="horz" lIns="91440" tIns="45720" rIns="91440" bIns="45720" rtlCol="0" anchor="b">
            <a:noAutofit/>
          </a:bodyPr>
          <a:lstStyle/>
          <a:p>
            <a:r>
              <a:rPr lang="en-US" sz="5400" b="1" kern="1200" dirty="0">
                <a:solidFill>
                  <a:schemeClr val="tx1"/>
                </a:solidFill>
                <a:latin typeface="+mj-lt"/>
                <a:ea typeface="+mj-ea"/>
                <a:cs typeface="+mj-cs"/>
              </a:rPr>
              <a:t>Staff Wellness Education &amp; Resources</a:t>
            </a:r>
          </a:p>
        </p:txBody>
      </p:sp>
      <p:pic>
        <p:nvPicPr>
          <p:cNvPr id="7" name="Picture 6">
            <a:extLst>
              <a:ext uri="{FF2B5EF4-FFF2-40B4-BE49-F238E27FC236}">
                <a16:creationId xmlns:a16="http://schemas.microsoft.com/office/drawing/2014/main" id="{BEA37353-4AE0-B337-73FE-3BFDFCBD11EB}"/>
              </a:ext>
            </a:extLst>
          </p:cNvPr>
          <p:cNvPicPr>
            <a:picLocks noChangeAspect="1"/>
          </p:cNvPicPr>
          <p:nvPr/>
        </p:nvPicPr>
        <p:blipFill rotWithShape="1">
          <a:blip r:embed="rId3"/>
          <a:srcRect t="15414" r="1" b="26854"/>
          <a:stretch/>
        </p:blipFill>
        <p:spPr>
          <a:xfrm>
            <a:off x="5186554" y="163646"/>
            <a:ext cx="6806703" cy="2623097"/>
          </a:xfrm>
          <a:prstGeom prst="rect">
            <a:avLst/>
          </a:prstGeom>
        </p:spPr>
      </p:pic>
      <p:pic>
        <p:nvPicPr>
          <p:cNvPr id="4" name="Picture 3" descr="A logo with green leaves&#10;&#10;Description automatically generated">
            <a:extLst>
              <a:ext uri="{FF2B5EF4-FFF2-40B4-BE49-F238E27FC236}">
                <a16:creationId xmlns:a16="http://schemas.microsoft.com/office/drawing/2014/main" id="{CB04F95B-BEF3-5FF5-1B7E-D0973A598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3193" y="3779864"/>
            <a:ext cx="4940300" cy="2768600"/>
          </a:xfrm>
          <a:prstGeom prst="rect">
            <a:avLst/>
          </a:prstGeom>
        </p:spPr>
      </p:pic>
    </p:spTree>
    <p:extLst>
      <p:ext uri="{BB962C8B-B14F-4D97-AF65-F5344CB8AC3E}">
        <p14:creationId xmlns:p14="http://schemas.microsoft.com/office/powerpoint/2010/main" val="4222969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D99108-DDB8-89E3-E043-8DEF117B5A8F}"/>
              </a:ext>
            </a:extLst>
          </p:cNvPr>
          <p:cNvPicPr>
            <a:picLocks noChangeAspect="1"/>
          </p:cNvPicPr>
          <p:nvPr/>
        </p:nvPicPr>
        <p:blipFill>
          <a:blip r:embed="rId3"/>
          <a:stretch>
            <a:fillRect/>
          </a:stretch>
        </p:blipFill>
        <p:spPr>
          <a:xfrm>
            <a:off x="1663511" y="1520042"/>
            <a:ext cx="4883753" cy="3429000"/>
          </a:xfrm>
          <a:prstGeom prst="rect">
            <a:avLst/>
          </a:prstGeom>
        </p:spPr>
      </p:pic>
      <p:sp>
        <p:nvSpPr>
          <p:cNvPr id="7" name="TextBox 6">
            <a:extLst>
              <a:ext uri="{FF2B5EF4-FFF2-40B4-BE49-F238E27FC236}">
                <a16:creationId xmlns:a16="http://schemas.microsoft.com/office/drawing/2014/main" id="{1AA66804-73BA-B964-A4FD-6A3A0571D61C}"/>
              </a:ext>
            </a:extLst>
          </p:cNvPr>
          <p:cNvSpPr txBox="1"/>
          <p:nvPr/>
        </p:nvSpPr>
        <p:spPr>
          <a:xfrm>
            <a:off x="5895243" y="855407"/>
            <a:ext cx="4883753" cy="3016210"/>
          </a:xfrm>
          <a:prstGeom prst="rect">
            <a:avLst/>
          </a:prstGeom>
          <a:noFill/>
        </p:spPr>
        <p:txBody>
          <a:bodyPr wrap="square" rtlCol="0">
            <a:spAutoFit/>
          </a:bodyPr>
          <a:lstStyle/>
          <a:p>
            <a:r>
              <a:rPr lang="en-US" sz="3200" b="1" dirty="0"/>
              <a:t>VICARIOUS TRAUMA</a:t>
            </a:r>
            <a:endParaRPr lang="en-US" b="1" dirty="0"/>
          </a:p>
          <a:p>
            <a:endParaRPr lang="en-US" dirty="0"/>
          </a:p>
          <a:p>
            <a:r>
              <a:rPr lang="en-US" sz="2500" dirty="0"/>
              <a:t>Vicarious Trauma is work related trauma. </a:t>
            </a:r>
          </a:p>
          <a:p>
            <a:endParaRPr lang="en-US" dirty="0"/>
          </a:p>
          <a:p>
            <a:r>
              <a:rPr lang="en-US" b="0" i="0" u="none" strike="noStrike" dirty="0">
                <a:solidFill>
                  <a:srgbClr val="000000"/>
                </a:solidFill>
                <a:effectLst/>
                <a:latin typeface="Calibri" panose="020F0502020204030204" pitchFamily="34" charset="0"/>
              </a:rPr>
              <a:t>When a provider repeatedly hears about and processes their clients’ traumatic experiences, it can result in real trauma symptoms in the provider.</a:t>
            </a:r>
            <a:endParaRPr lang="en-US" sz="1200" b="0" i="1" u="none" strike="noStrike" dirty="0">
              <a:solidFill>
                <a:srgbClr val="4D5156"/>
              </a:solidFill>
              <a:effectLst/>
              <a:latin typeface="Roboto" panose="02000000000000000000" pitchFamily="2" charset="0"/>
            </a:endParaRPr>
          </a:p>
        </p:txBody>
      </p:sp>
      <p:pic>
        <p:nvPicPr>
          <p:cNvPr id="2" name="Picture 1" descr="A logo with green leaves&#10;&#10;Description automatically generated">
            <a:extLst>
              <a:ext uri="{FF2B5EF4-FFF2-40B4-BE49-F238E27FC236}">
                <a16:creationId xmlns:a16="http://schemas.microsoft.com/office/drawing/2014/main" id="{51EAFD94-20AF-B8E5-1C46-BC383E775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674" y="4280995"/>
            <a:ext cx="4209805" cy="2359222"/>
          </a:xfrm>
          <a:prstGeom prst="rect">
            <a:avLst/>
          </a:prstGeom>
        </p:spPr>
      </p:pic>
    </p:spTree>
    <p:extLst>
      <p:ext uri="{BB962C8B-B14F-4D97-AF65-F5344CB8AC3E}">
        <p14:creationId xmlns:p14="http://schemas.microsoft.com/office/powerpoint/2010/main" val="2496703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54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carrying rocks on his back&#10;&#10;Description automatically generated">
            <a:extLst>
              <a:ext uri="{FF2B5EF4-FFF2-40B4-BE49-F238E27FC236}">
                <a16:creationId xmlns:a16="http://schemas.microsoft.com/office/drawing/2014/main" id="{1A15FF15-9FEC-2F21-F8BF-87C400D46082}"/>
              </a:ext>
            </a:extLst>
          </p:cNvPr>
          <p:cNvPicPr>
            <a:picLocks noChangeAspect="1"/>
          </p:cNvPicPr>
          <p:nvPr/>
        </p:nvPicPr>
        <p:blipFill>
          <a:blip r:embed="rId3"/>
          <a:stretch>
            <a:fillRect/>
          </a:stretch>
        </p:blipFill>
        <p:spPr>
          <a:xfrm>
            <a:off x="3804899" y="643467"/>
            <a:ext cx="4582201" cy="5571066"/>
          </a:xfrm>
          <a:prstGeom prst="rect">
            <a:avLst/>
          </a:prstGeom>
        </p:spPr>
      </p:pic>
      <p:pic>
        <p:nvPicPr>
          <p:cNvPr id="4" name="Picture 3" descr="A logo with green leaves&#10;&#10;Description automatically generated">
            <a:extLst>
              <a:ext uri="{FF2B5EF4-FFF2-40B4-BE49-F238E27FC236}">
                <a16:creationId xmlns:a16="http://schemas.microsoft.com/office/drawing/2014/main" id="{ECFF10DA-DDBA-77E2-7A99-FEF9B60C7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3682" y="5205447"/>
            <a:ext cx="1800618" cy="1009086"/>
          </a:xfrm>
          <a:prstGeom prst="rect">
            <a:avLst/>
          </a:prstGeom>
        </p:spPr>
      </p:pic>
    </p:spTree>
    <p:extLst>
      <p:ext uri="{BB962C8B-B14F-4D97-AF65-F5344CB8AC3E}">
        <p14:creationId xmlns:p14="http://schemas.microsoft.com/office/powerpoint/2010/main" val="2978466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20" name="Rectangle 174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C483AB5-7286-FB0B-FD76-113901922144}"/>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b="1" dirty="0"/>
              <a:t>Impact of Vicarious Trauma</a:t>
            </a:r>
          </a:p>
        </p:txBody>
      </p:sp>
      <p:sp>
        <p:nvSpPr>
          <p:cNvPr id="174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9737ED9-233E-7A82-7160-0A60F8C88246}"/>
              </a:ext>
            </a:extLst>
          </p:cNvPr>
          <p:cNvSpPr txBox="1"/>
          <p:nvPr/>
        </p:nvSpPr>
        <p:spPr>
          <a:xfrm>
            <a:off x="572493" y="2093976"/>
            <a:ext cx="7653796" cy="3872871"/>
          </a:xfrm>
          <a:prstGeom prst="rect">
            <a:avLst/>
          </a:prstGeom>
        </p:spPr>
        <p:txBody>
          <a:bodyPr vert="horz" lIns="91440" tIns="45720" rIns="91440" bIns="45720" rtlCol="0" anchor="t">
            <a:normAutofit lnSpcReduction="10000"/>
          </a:bodyPr>
          <a:lstStyle/>
          <a:p>
            <a:pPr marL="460375" marR="1574483" indent="-460375">
              <a:lnSpc>
                <a:spcPct val="90000"/>
              </a:lnSpc>
              <a:spcAft>
                <a:spcPts val="600"/>
              </a:spcAft>
            </a:pPr>
            <a:r>
              <a:rPr lang="en-US" sz="3000" b="1" dirty="0"/>
              <a:t>Inner transformation.</a:t>
            </a:r>
          </a:p>
          <a:p>
            <a:pPr marL="460375" marR="1574483" indent="-460375">
              <a:lnSpc>
                <a:spcPct val="90000"/>
              </a:lnSpc>
              <a:spcAft>
                <a:spcPts val="600"/>
              </a:spcAft>
              <a:buFont typeface="Arial" panose="020B0604020202020204" pitchFamily="34" charset="0"/>
              <a:buChar char="•"/>
            </a:pPr>
            <a:endParaRPr lang="en-US" sz="2200" dirty="0"/>
          </a:p>
          <a:p>
            <a:pPr marL="460375" marR="1574483" indent="-460375">
              <a:lnSpc>
                <a:spcPct val="90000"/>
              </a:lnSpc>
              <a:spcAft>
                <a:spcPts val="600"/>
              </a:spcAft>
              <a:buFont typeface="Arial" panose="020B0604020202020204" pitchFamily="34" charset="0"/>
              <a:buChar char="•"/>
            </a:pPr>
            <a:r>
              <a:rPr lang="en-US" sz="2200" b="1" dirty="0"/>
              <a:t>Changes in the way we think about the world around us. </a:t>
            </a:r>
            <a:r>
              <a:rPr lang="en-US" dirty="0"/>
              <a:t>Feelings of not being safe or having control.</a:t>
            </a:r>
            <a:endParaRPr lang="en-US" b="1" dirty="0"/>
          </a:p>
          <a:p>
            <a:pPr marL="460375" marR="1574483" indent="-460375">
              <a:lnSpc>
                <a:spcPct val="90000"/>
              </a:lnSpc>
              <a:spcAft>
                <a:spcPts val="600"/>
              </a:spcAft>
              <a:buFont typeface="Arial" panose="020B0604020202020204" pitchFamily="34" charset="0"/>
              <a:buChar char="•"/>
            </a:pPr>
            <a:endParaRPr lang="en-US" sz="2200" dirty="0"/>
          </a:p>
          <a:p>
            <a:pPr marL="460375" marR="1574483" indent="-460375">
              <a:lnSpc>
                <a:spcPct val="90000"/>
              </a:lnSpc>
              <a:spcAft>
                <a:spcPts val="600"/>
              </a:spcAft>
              <a:buFont typeface="Arial" panose="020B0604020202020204" pitchFamily="34" charset="0"/>
              <a:buChar char="•"/>
            </a:pPr>
            <a:r>
              <a:rPr lang="en-US" sz="2200" b="1" dirty="0"/>
              <a:t>About our patients. </a:t>
            </a:r>
            <a:r>
              <a:rPr lang="en-US" dirty="0"/>
              <a:t>Reduced trust. Unable to connect with patients.</a:t>
            </a:r>
          </a:p>
          <a:p>
            <a:pPr marL="460375" marR="1574483" indent="-460375">
              <a:lnSpc>
                <a:spcPct val="90000"/>
              </a:lnSpc>
              <a:spcAft>
                <a:spcPts val="600"/>
              </a:spcAft>
              <a:buFont typeface="Arial" panose="020B0604020202020204" pitchFamily="34" charset="0"/>
              <a:buChar char="•"/>
            </a:pPr>
            <a:endParaRPr lang="en-US" sz="2200" dirty="0"/>
          </a:p>
          <a:p>
            <a:pPr marL="460375" marR="1574483" indent="-460375">
              <a:lnSpc>
                <a:spcPct val="90000"/>
              </a:lnSpc>
              <a:spcAft>
                <a:spcPts val="600"/>
              </a:spcAft>
              <a:buFont typeface="Arial" panose="020B0604020202020204" pitchFamily="34" charset="0"/>
              <a:buChar char="•"/>
            </a:pPr>
            <a:r>
              <a:rPr lang="en-US" sz="2200" b="1" dirty="0"/>
              <a:t>About our work: </a:t>
            </a:r>
            <a:r>
              <a:rPr lang="en-US" dirty="0"/>
              <a:t>Reduced motivation, efficacy, empathy, self-esteem, self-perception, intimacy, safety and trust. </a:t>
            </a:r>
            <a:r>
              <a:rPr lang="en-US" b="1" dirty="0"/>
              <a:t>Burnout.</a:t>
            </a:r>
            <a:br>
              <a:rPr lang="en-US" sz="2200" dirty="0"/>
            </a:br>
            <a:endParaRPr lang="en-US" sz="2200" dirty="0"/>
          </a:p>
        </p:txBody>
      </p:sp>
      <p:pic>
        <p:nvPicPr>
          <p:cNvPr id="17410" name="Picture 2" descr="Background for mental illness, psychology, stress wallpaper illustration. Mental violence in the family, Generative AI">
            <a:extLst>
              <a:ext uri="{FF2B5EF4-FFF2-40B4-BE49-F238E27FC236}">
                <a16:creationId xmlns:a16="http://schemas.microsoft.com/office/drawing/2014/main" id="{83EC50FD-ECF7-4F7F-407C-0812634432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25" r="34792"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green leaves&#10;&#10;Description automatically generated">
            <a:extLst>
              <a:ext uri="{FF2B5EF4-FFF2-40B4-BE49-F238E27FC236}">
                <a16:creationId xmlns:a16="http://schemas.microsoft.com/office/drawing/2014/main" id="{728ACAD6-C123-8D47-6959-F1B7EF9B0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963" y="5683186"/>
            <a:ext cx="1828800" cy="1024880"/>
          </a:xfrm>
          <a:prstGeom prst="rect">
            <a:avLst/>
          </a:prstGeom>
        </p:spPr>
      </p:pic>
    </p:spTree>
    <p:extLst>
      <p:ext uri="{BB962C8B-B14F-4D97-AF65-F5344CB8AC3E}">
        <p14:creationId xmlns:p14="http://schemas.microsoft.com/office/powerpoint/2010/main" val="3154763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a:extLst>
              <a:ext uri="{FF2B5EF4-FFF2-40B4-BE49-F238E27FC236}">
                <a16:creationId xmlns:a16="http://schemas.microsoft.com/office/drawing/2014/main" id="{0853C3D6-55B9-8D49-782E-5C74E5209B2F}"/>
              </a:ext>
            </a:extLst>
          </p:cNvPr>
          <p:cNvSpPr/>
          <p:nvPr/>
        </p:nvSpPr>
        <p:spPr>
          <a:xfrm>
            <a:off x="678427" y="353961"/>
            <a:ext cx="11110450" cy="943897"/>
          </a:xfrm>
          <a:prstGeom prst="flowChartProcess">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t>Trauma Outcomes among OTP Staff in 3 AZ Clinics, 2023 (N=40)</a:t>
            </a:r>
          </a:p>
          <a:p>
            <a:pPr algn="ctr"/>
            <a:r>
              <a:rPr lang="en-US" sz="1800" b="0" i="0" dirty="0">
                <a:solidFill>
                  <a:schemeClr val="bg1"/>
                </a:solidFill>
                <a:latin typeface="Calibri" panose="020F0502020204030204" pitchFamily="34" charset="0"/>
                <a:cs typeface="Calibri" panose="020F0502020204030204" pitchFamily="34" charset="0"/>
              </a:rPr>
              <a:t>Meyerson BE, Linde-Krieger LB, et </a:t>
            </a:r>
            <a:r>
              <a:rPr lang="en-US" sz="1800" b="0" i="0" dirty="0">
                <a:latin typeface="Calibri" panose="020F0502020204030204" pitchFamily="34" charset="0"/>
                <a:cs typeface="Calibri" panose="020F0502020204030204" pitchFamily="34" charset="0"/>
              </a:rPr>
              <a:t>al. </a:t>
            </a:r>
            <a:r>
              <a:rPr lang="en-US" sz="1800" b="0" i="1" dirty="0" err="1">
                <a:effectLst/>
                <a:latin typeface="Calibri" panose="020F0502020204030204" pitchFamily="34" charset="0"/>
                <a:ea typeface="Times New Roman" panose="02020603050405020304" pitchFamily="18" charset="0"/>
                <a:cs typeface="Calibri" panose="020F0502020204030204" pitchFamily="34" charset="0"/>
              </a:rPr>
              <a:t>Addic</a:t>
            </a:r>
            <a:r>
              <a:rPr lang="en-US" sz="1800" b="0" i="1" dirty="0">
                <a:effectLst/>
                <a:latin typeface="Calibri" panose="020F0502020204030204" pitchFamily="34" charset="0"/>
                <a:ea typeface="Times New Roman" panose="02020603050405020304" pitchFamily="18" charset="0"/>
                <a:cs typeface="Calibri" panose="020F0502020204030204" pitchFamily="34" charset="0"/>
              </a:rPr>
              <a:t> Sci Clin </a:t>
            </a:r>
            <a:r>
              <a:rPr lang="en-US" sz="1800" b="0" i="1" dirty="0" err="1">
                <a:effectLst/>
                <a:latin typeface="Calibri" panose="020F0502020204030204" pitchFamily="34" charset="0"/>
                <a:ea typeface="Times New Roman" panose="02020603050405020304" pitchFamily="18" charset="0"/>
                <a:cs typeface="Calibri" panose="020F0502020204030204" pitchFamily="34" charset="0"/>
              </a:rPr>
              <a:t>Pract</a:t>
            </a:r>
            <a:r>
              <a:rPr lang="en-US" sz="1800" b="0" dirty="0">
                <a:effectLst/>
                <a:latin typeface="Calibri" panose="020F0502020204030204" pitchFamily="34" charset="0"/>
                <a:ea typeface="Times New Roman" panose="02020603050405020304" pitchFamily="18" charset="0"/>
                <a:cs typeface="Calibri" panose="020F0502020204030204" pitchFamily="34" charset="0"/>
              </a:rPr>
              <a:t> 2024</a:t>
            </a:r>
            <a:endParaRPr lang="en-US" dirty="0"/>
          </a:p>
        </p:txBody>
      </p:sp>
      <p:sp>
        <p:nvSpPr>
          <p:cNvPr id="12" name="Flowchart: Process 11">
            <a:extLst>
              <a:ext uri="{FF2B5EF4-FFF2-40B4-BE49-F238E27FC236}">
                <a16:creationId xmlns:a16="http://schemas.microsoft.com/office/drawing/2014/main" id="{67311CF2-63E4-94FA-D687-5463427BC170}"/>
              </a:ext>
            </a:extLst>
          </p:cNvPr>
          <p:cNvSpPr/>
          <p:nvPr/>
        </p:nvSpPr>
        <p:spPr>
          <a:xfrm>
            <a:off x="5279923" y="1675171"/>
            <a:ext cx="6508954" cy="4922274"/>
          </a:xfrm>
          <a:prstGeom prst="flowChartProcess">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Process 12">
            <a:extLst>
              <a:ext uri="{FF2B5EF4-FFF2-40B4-BE49-F238E27FC236}">
                <a16:creationId xmlns:a16="http://schemas.microsoft.com/office/drawing/2014/main" id="{8B262356-52FD-F375-9A79-11D158BC0B8D}"/>
              </a:ext>
            </a:extLst>
          </p:cNvPr>
          <p:cNvSpPr/>
          <p:nvPr/>
        </p:nvSpPr>
        <p:spPr>
          <a:xfrm>
            <a:off x="5614219" y="1976284"/>
            <a:ext cx="2074607" cy="4527755"/>
          </a:xfrm>
          <a:prstGeom prst="flowChartProcess">
            <a:avLst/>
          </a:prstGeom>
          <a:solidFill>
            <a:srgbClr val="49432D"/>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spcAft>
                <a:spcPts val="1200"/>
              </a:spcAft>
            </a:pPr>
            <a:r>
              <a:rPr lang="en-US" sz="2400" dirty="0"/>
              <a:t>History</a:t>
            </a:r>
          </a:p>
          <a:p>
            <a:pPr algn="ctr">
              <a:spcAft>
                <a:spcPts val="1200"/>
              </a:spcAft>
            </a:pPr>
            <a:endParaRPr lang="en-US" sz="2400" dirty="0"/>
          </a:p>
          <a:p>
            <a:pPr marL="285750" indent="-285750">
              <a:spcAft>
                <a:spcPts val="1200"/>
              </a:spcAft>
              <a:buFont typeface="Arial" panose="020B0604020202020204" pitchFamily="34" charset="0"/>
              <a:buChar char="•"/>
            </a:pPr>
            <a:r>
              <a:rPr lang="en-US" sz="1600" dirty="0"/>
              <a:t>90% report at least one traumatic event</a:t>
            </a:r>
          </a:p>
          <a:p>
            <a:pPr marL="285750" indent="-285750">
              <a:spcAft>
                <a:spcPts val="1200"/>
              </a:spcAft>
              <a:buFont typeface="Arial" panose="020B0604020202020204" pitchFamily="34" charset="0"/>
              <a:buChar char="•"/>
            </a:pPr>
            <a:r>
              <a:rPr lang="en-US" sz="1600" dirty="0"/>
              <a:t>58% </a:t>
            </a:r>
            <a:r>
              <a:rPr lang="en-US" sz="1600" b="0" i="0" dirty="0">
                <a:solidFill>
                  <a:schemeClr val="bg1"/>
                </a:solidFill>
                <a:effectLst/>
                <a:latin typeface="Google Sans"/>
              </a:rPr>
              <a:t>≥ </a:t>
            </a:r>
            <a:r>
              <a:rPr lang="en-US" sz="1600" b="0" i="0" dirty="0">
                <a:solidFill>
                  <a:schemeClr val="bg1"/>
                </a:solidFill>
                <a:effectLst/>
              </a:rPr>
              <a:t>4 traumatic events</a:t>
            </a:r>
          </a:p>
          <a:p>
            <a:pPr marL="285750" indent="-285750">
              <a:spcAft>
                <a:spcPts val="1200"/>
              </a:spcAft>
              <a:buFont typeface="Arial" panose="020B0604020202020204" pitchFamily="34" charset="0"/>
              <a:buChar char="•"/>
            </a:pPr>
            <a:r>
              <a:rPr lang="en-US" sz="1600" dirty="0">
                <a:solidFill>
                  <a:schemeClr val="bg1"/>
                </a:solidFill>
              </a:rPr>
              <a:t>Interpersonal violence &amp; assault were common</a:t>
            </a:r>
          </a:p>
        </p:txBody>
      </p:sp>
      <p:sp>
        <p:nvSpPr>
          <p:cNvPr id="14" name="Flowchart: Process 13">
            <a:extLst>
              <a:ext uri="{FF2B5EF4-FFF2-40B4-BE49-F238E27FC236}">
                <a16:creationId xmlns:a16="http://schemas.microsoft.com/office/drawing/2014/main" id="{84F65A15-4605-6777-C5AB-8333B581770F}"/>
              </a:ext>
            </a:extLst>
          </p:cNvPr>
          <p:cNvSpPr/>
          <p:nvPr/>
        </p:nvSpPr>
        <p:spPr>
          <a:xfrm>
            <a:off x="7740444" y="1976284"/>
            <a:ext cx="2074607" cy="4527755"/>
          </a:xfrm>
          <a:prstGeom prst="flowChartProcess">
            <a:avLst/>
          </a:prstGeom>
          <a:solidFill>
            <a:srgbClr val="49432D"/>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spcAft>
                <a:spcPts val="1200"/>
              </a:spcAft>
            </a:pPr>
            <a:endParaRPr lang="en-US" sz="2400" dirty="0"/>
          </a:p>
          <a:p>
            <a:pPr algn="ctr">
              <a:spcAft>
                <a:spcPts val="1200"/>
              </a:spcAft>
            </a:pPr>
            <a:r>
              <a:rPr lang="en-US" sz="2400" dirty="0"/>
              <a:t>Symptoms</a:t>
            </a:r>
          </a:p>
          <a:p>
            <a:pPr algn="ctr">
              <a:spcAft>
                <a:spcPts val="1200"/>
              </a:spcAft>
            </a:pPr>
            <a:endParaRPr lang="en-US" dirty="0"/>
          </a:p>
          <a:p>
            <a:pPr marL="285750" indent="-285750">
              <a:spcAft>
                <a:spcPts val="1200"/>
              </a:spcAft>
              <a:buFont typeface="Arial" panose="020B0604020202020204" pitchFamily="34" charset="0"/>
              <a:buChar char="•"/>
            </a:pPr>
            <a:r>
              <a:rPr lang="en-US" sz="1600" dirty="0"/>
              <a:t>63% had </a:t>
            </a:r>
            <a:r>
              <a:rPr lang="en-US" sz="1600" i="1" dirty="0"/>
              <a:t>clinically significant </a:t>
            </a:r>
            <a:r>
              <a:rPr lang="en-US" sz="1600" dirty="0"/>
              <a:t>PTSD symptoms</a:t>
            </a:r>
          </a:p>
          <a:p>
            <a:pPr marL="285750" indent="-285750">
              <a:spcAft>
                <a:spcPts val="1200"/>
              </a:spcAft>
              <a:buFont typeface="Arial" panose="020B0604020202020204" pitchFamily="34" charset="0"/>
              <a:buChar char="•"/>
            </a:pPr>
            <a:r>
              <a:rPr lang="en-US" sz="1600" dirty="0"/>
              <a:t>73% report vicarious trauma symptoms</a:t>
            </a:r>
          </a:p>
          <a:p>
            <a:pPr marL="285750" indent="-285750">
              <a:spcAft>
                <a:spcPts val="1200"/>
              </a:spcAft>
              <a:buFont typeface="Arial" panose="020B0604020202020204" pitchFamily="34" charset="0"/>
              <a:buChar char="•"/>
            </a:pPr>
            <a:r>
              <a:rPr lang="en-US" sz="1600" dirty="0"/>
              <a:t>Much higher than population</a:t>
            </a:r>
          </a:p>
          <a:p>
            <a:pPr marL="285750" indent="-285750">
              <a:spcAft>
                <a:spcPts val="1200"/>
              </a:spcAft>
              <a:buFont typeface="Arial" panose="020B0604020202020204" pitchFamily="34" charset="0"/>
              <a:buChar char="•"/>
            </a:pPr>
            <a:r>
              <a:rPr lang="en-US" sz="1600" dirty="0"/>
              <a:t>Higher than First Responders</a:t>
            </a:r>
          </a:p>
        </p:txBody>
      </p:sp>
      <p:sp>
        <p:nvSpPr>
          <p:cNvPr id="15" name="Flowchart: Process 14">
            <a:extLst>
              <a:ext uri="{FF2B5EF4-FFF2-40B4-BE49-F238E27FC236}">
                <a16:creationId xmlns:a16="http://schemas.microsoft.com/office/drawing/2014/main" id="{403842DE-2690-CBED-3CEE-D227837D7E9F}"/>
              </a:ext>
            </a:extLst>
          </p:cNvPr>
          <p:cNvSpPr/>
          <p:nvPr/>
        </p:nvSpPr>
        <p:spPr>
          <a:xfrm>
            <a:off x="9866669" y="1987959"/>
            <a:ext cx="2074607" cy="4527755"/>
          </a:xfrm>
          <a:prstGeom prst="flowChartProcess">
            <a:avLst/>
          </a:prstGeom>
          <a:solidFill>
            <a:srgbClr val="49432D"/>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spcAft>
                <a:spcPts val="1200"/>
              </a:spcAft>
            </a:pPr>
            <a:r>
              <a:rPr lang="en-US" sz="2400" dirty="0"/>
              <a:t>Vicarious Trauma</a:t>
            </a:r>
          </a:p>
          <a:p>
            <a:pPr algn="ctr">
              <a:spcAft>
                <a:spcPts val="1200"/>
              </a:spcAft>
            </a:pPr>
            <a:endParaRPr lang="en-US" sz="1600" dirty="0"/>
          </a:p>
          <a:p>
            <a:pPr marL="285750" indent="-285750">
              <a:spcAft>
                <a:spcPts val="1200"/>
              </a:spcAft>
              <a:buFont typeface="Arial" panose="020B0604020202020204" pitchFamily="34" charset="0"/>
              <a:buChar char="•"/>
            </a:pPr>
            <a:r>
              <a:rPr lang="en-US" sz="1600" dirty="0"/>
              <a:t>82.5% say job exposes them to traumatized clients</a:t>
            </a:r>
          </a:p>
          <a:p>
            <a:pPr marL="285750" indent="-285750">
              <a:spcAft>
                <a:spcPts val="1200"/>
              </a:spcAft>
              <a:buFont typeface="Arial" panose="020B0604020202020204" pitchFamily="34" charset="0"/>
              <a:buChar char="•"/>
            </a:pPr>
            <a:r>
              <a:rPr lang="en-US" sz="1600" dirty="0"/>
              <a:t>65% say job involves distressing experiences</a:t>
            </a:r>
          </a:p>
          <a:p>
            <a:pPr marL="285750" indent="-285750">
              <a:spcAft>
                <a:spcPts val="1200"/>
              </a:spcAft>
              <a:buFont typeface="Arial" panose="020B0604020202020204" pitchFamily="34" charset="0"/>
              <a:buChar char="•"/>
            </a:pPr>
            <a:r>
              <a:rPr lang="en-US" sz="1600" dirty="0"/>
              <a:t>Burnout</a:t>
            </a:r>
          </a:p>
        </p:txBody>
      </p:sp>
      <p:pic>
        <p:nvPicPr>
          <p:cNvPr id="12290" name="Picture 2" descr="Having less stress or being stress-less. Hand turns a cube and changes the word &quot;STRESS&quot; to &quot;LESS&quot;.">
            <a:extLst>
              <a:ext uri="{FF2B5EF4-FFF2-40B4-BE49-F238E27FC236}">
                <a16:creationId xmlns:a16="http://schemas.microsoft.com/office/drawing/2014/main" id="{13F7B37C-ECA1-AB14-87FF-86A0E6E46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17" y="2423083"/>
            <a:ext cx="4737878" cy="26080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green leaves&#10;&#10;Description automatically generated">
            <a:extLst>
              <a:ext uri="{FF2B5EF4-FFF2-40B4-BE49-F238E27FC236}">
                <a16:creationId xmlns:a16="http://schemas.microsoft.com/office/drawing/2014/main" id="{BAD81EA4-818C-B73D-5A8D-55E73675E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24" y="5331417"/>
            <a:ext cx="2259105" cy="1266028"/>
          </a:xfrm>
          <a:prstGeom prst="rect">
            <a:avLst/>
          </a:prstGeom>
        </p:spPr>
      </p:pic>
      <p:pic>
        <p:nvPicPr>
          <p:cNvPr id="4" name="Picture 3" descr="A qr code with black squares&#10;&#10;Description automatically generated">
            <a:extLst>
              <a:ext uri="{FF2B5EF4-FFF2-40B4-BE49-F238E27FC236}">
                <a16:creationId xmlns:a16="http://schemas.microsoft.com/office/drawing/2014/main" id="{6BBCD25B-ABAA-B29A-4D4C-42A52CF67B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776" y="1008784"/>
            <a:ext cx="1332774" cy="1332774"/>
          </a:xfrm>
          <a:prstGeom prst="rect">
            <a:avLst/>
          </a:prstGeom>
        </p:spPr>
      </p:pic>
      <p:sp>
        <p:nvSpPr>
          <p:cNvPr id="5" name="Bent Arrow 4">
            <a:extLst>
              <a:ext uri="{FF2B5EF4-FFF2-40B4-BE49-F238E27FC236}">
                <a16:creationId xmlns:a16="http://schemas.microsoft.com/office/drawing/2014/main" id="{53748531-A1B2-440B-5E63-2B809E259458}"/>
              </a:ext>
            </a:extLst>
          </p:cNvPr>
          <p:cNvSpPr/>
          <p:nvPr/>
        </p:nvSpPr>
        <p:spPr>
          <a:xfrm rot="10800000">
            <a:off x="2979735" y="1248975"/>
            <a:ext cx="705395" cy="852392"/>
          </a:xfrm>
          <a:prstGeom prst="bentArrow">
            <a:avLst>
              <a:gd name="adj1" fmla="val 13889"/>
              <a:gd name="adj2" fmla="val 25000"/>
              <a:gd name="adj3" fmla="val 25000"/>
              <a:gd name="adj4" fmla="val 32639"/>
            </a:avLst>
          </a:prstGeom>
          <a:solidFill>
            <a:schemeClr val="accent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00979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oden blocks with letters on a table&#10;&#10;Description automatically generated">
            <a:extLst>
              <a:ext uri="{FF2B5EF4-FFF2-40B4-BE49-F238E27FC236}">
                <a16:creationId xmlns:a16="http://schemas.microsoft.com/office/drawing/2014/main" id="{95041D87-E4BD-8A72-5EA1-355FE35EE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093" y="278714"/>
            <a:ext cx="4958617" cy="3870627"/>
          </a:xfrm>
          <a:prstGeom prst="rect">
            <a:avLst/>
          </a:prstGeom>
        </p:spPr>
      </p:pic>
      <p:sp>
        <p:nvSpPr>
          <p:cNvPr id="4" name="Rectangle 3">
            <a:extLst>
              <a:ext uri="{FF2B5EF4-FFF2-40B4-BE49-F238E27FC236}">
                <a16:creationId xmlns:a16="http://schemas.microsoft.com/office/drawing/2014/main" id="{16CA588F-6426-6F5B-9FE4-5C0FBB1B4AC4}"/>
              </a:ext>
            </a:extLst>
          </p:cNvPr>
          <p:cNvSpPr/>
          <p:nvPr/>
        </p:nvSpPr>
        <p:spPr>
          <a:xfrm>
            <a:off x="369404" y="1407782"/>
            <a:ext cx="2526890" cy="1612490"/>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Staff Trauma Symptoms (PTSS and Vicarious Trauma)</a:t>
            </a:r>
          </a:p>
        </p:txBody>
      </p:sp>
      <p:sp>
        <p:nvSpPr>
          <p:cNvPr id="6" name="Rectangle 5">
            <a:extLst>
              <a:ext uri="{FF2B5EF4-FFF2-40B4-BE49-F238E27FC236}">
                <a16:creationId xmlns:a16="http://schemas.microsoft.com/office/drawing/2014/main" id="{643F655D-F4EF-EE32-6558-F8CA01CC1ABF}"/>
              </a:ext>
            </a:extLst>
          </p:cNvPr>
          <p:cNvSpPr/>
          <p:nvPr/>
        </p:nvSpPr>
        <p:spPr>
          <a:xfrm>
            <a:off x="2158700" y="4266128"/>
            <a:ext cx="2526890" cy="1825646"/>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Beliefs and Orientations toward the work &amp; the patient (cognitive change)</a:t>
            </a:r>
          </a:p>
        </p:txBody>
      </p:sp>
      <p:sp>
        <p:nvSpPr>
          <p:cNvPr id="10" name="Rectangle 9">
            <a:extLst>
              <a:ext uri="{FF2B5EF4-FFF2-40B4-BE49-F238E27FC236}">
                <a16:creationId xmlns:a16="http://schemas.microsoft.com/office/drawing/2014/main" id="{A4D99F7D-47DA-6D4B-5773-D03610B67834}"/>
              </a:ext>
            </a:extLst>
          </p:cNvPr>
          <p:cNvSpPr/>
          <p:nvPr/>
        </p:nvSpPr>
        <p:spPr>
          <a:xfrm>
            <a:off x="5909705" y="5004533"/>
            <a:ext cx="1907459" cy="721461"/>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Quality of Treatment</a:t>
            </a:r>
          </a:p>
        </p:txBody>
      </p:sp>
      <p:sp>
        <p:nvSpPr>
          <p:cNvPr id="11" name="Rectangle 10">
            <a:extLst>
              <a:ext uri="{FF2B5EF4-FFF2-40B4-BE49-F238E27FC236}">
                <a16:creationId xmlns:a16="http://schemas.microsoft.com/office/drawing/2014/main" id="{AB7769E2-51D7-6EBC-69E9-809054E4BC37}"/>
              </a:ext>
            </a:extLst>
          </p:cNvPr>
          <p:cNvSpPr/>
          <p:nvPr/>
        </p:nvSpPr>
        <p:spPr>
          <a:xfrm>
            <a:off x="9041279" y="4322062"/>
            <a:ext cx="2913825" cy="1825647"/>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Readiness to change</a:t>
            </a:r>
          </a:p>
          <a:p>
            <a:pPr marL="285750" indent="-285750">
              <a:buFont typeface="Arial" panose="020B0604020202020204" pitchFamily="34" charset="0"/>
              <a:buChar char="•"/>
            </a:pPr>
            <a:r>
              <a:rPr lang="en-US" dirty="0"/>
              <a:t>“Rules” vs. flexible patient orientation</a:t>
            </a:r>
          </a:p>
          <a:p>
            <a:pPr marL="285750" indent="-285750">
              <a:buFont typeface="Arial" panose="020B0604020202020204" pitchFamily="34" charset="0"/>
              <a:buChar char="•"/>
            </a:pPr>
            <a:r>
              <a:rPr lang="en-US" dirty="0"/>
              <a:t>Sense of workplace safety</a:t>
            </a:r>
          </a:p>
        </p:txBody>
      </p:sp>
      <p:sp>
        <p:nvSpPr>
          <p:cNvPr id="12" name="Arrow: Right 11">
            <a:extLst>
              <a:ext uri="{FF2B5EF4-FFF2-40B4-BE49-F238E27FC236}">
                <a16:creationId xmlns:a16="http://schemas.microsoft.com/office/drawing/2014/main" id="{3F455764-5E1E-886D-25AD-84DC1CD87A44}"/>
              </a:ext>
            </a:extLst>
          </p:cNvPr>
          <p:cNvSpPr/>
          <p:nvPr/>
        </p:nvSpPr>
        <p:spPr>
          <a:xfrm rot="3931251">
            <a:off x="1354253" y="3429995"/>
            <a:ext cx="498282" cy="432619"/>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427F9A96-25A2-2C3D-D911-B539BC7244B0}"/>
              </a:ext>
            </a:extLst>
          </p:cNvPr>
          <p:cNvSpPr/>
          <p:nvPr/>
        </p:nvSpPr>
        <p:spPr>
          <a:xfrm>
            <a:off x="4975641" y="5043950"/>
            <a:ext cx="599768" cy="462117"/>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12">
            <a:extLst>
              <a:ext uri="{FF2B5EF4-FFF2-40B4-BE49-F238E27FC236}">
                <a16:creationId xmlns:a16="http://schemas.microsoft.com/office/drawing/2014/main" id="{028382FC-9F3F-7502-A191-6E8C9C212B7F}"/>
              </a:ext>
            </a:extLst>
          </p:cNvPr>
          <p:cNvSpPr/>
          <p:nvPr/>
        </p:nvSpPr>
        <p:spPr>
          <a:xfrm>
            <a:off x="8136711" y="5107859"/>
            <a:ext cx="599768" cy="462117"/>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logo with green leaves&#10;&#10;Description automatically generated">
            <a:extLst>
              <a:ext uri="{FF2B5EF4-FFF2-40B4-BE49-F238E27FC236}">
                <a16:creationId xmlns:a16="http://schemas.microsoft.com/office/drawing/2014/main" id="{91021619-6945-6638-CA5C-B0BEF2E5E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7144" y="360970"/>
            <a:ext cx="2397960" cy="1343844"/>
          </a:xfrm>
          <a:prstGeom prst="rect">
            <a:avLst/>
          </a:prstGeom>
        </p:spPr>
      </p:pic>
    </p:spTree>
    <p:extLst>
      <p:ext uri="{BB962C8B-B14F-4D97-AF65-F5344CB8AC3E}">
        <p14:creationId xmlns:p14="http://schemas.microsoft.com/office/powerpoint/2010/main" val="3810079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291AECA-1819-625A-FF0B-A4AF8CD09817}"/>
              </a:ext>
            </a:extLst>
          </p:cNvPr>
          <p:cNvSpPr txBox="1"/>
          <p:nvPr/>
        </p:nvSpPr>
        <p:spPr>
          <a:xfrm>
            <a:off x="838200" y="459863"/>
            <a:ext cx="10515600" cy="100459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700" b="1" kern="1200" dirty="0">
                <a:solidFill>
                  <a:srgbClr val="FFFFFF"/>
                </a:solidFill>
                <a:latin typeface="+mj-lt"/>
                <a:ea typeface="+mj-ea"/>
                <a:cs typeface="+mj-cs"/>
              </a:rPr>
              <a:t>Impact of Vicarious Trauma on Quality of Work Life</a:t>
            </a:r>
          </a:p>
        </p:txBody>
      </p:sp>
      <p:sp>
        <p:nvSpPr>
          <p:cNvPr id="24" name="Rectangle: Rounded Corners 18">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erson sitting on a couch with her hands together&#10;&#10;Description automatically generated">
            <a:extLst>
              <a:ext uri="{FF2B5EF4-FFF2-40B4-BE49-F238E27FC236}">
                <a16:creationId xmlns:a16="http://schemas.microsoft.com/office/drawing/2014/main" id="{E71BCF92-EDB8-48E1-6AA0-623F9BA1D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834" y="2858954"/>
            <a:ext cx="2907099" cy="1938066"/>
          </a:xfrm>
          <a:prstGeom prst="rect">
            <a:avLst/>
          </a:prstGeom>
        </p:spPr>
      </p:pic>
      <p:sp>
        <p:nvSpPr>
          <p:cNvPr id="7" name="TextBox 6">
            <a:extLst>
              <a:ext uri="{FF2B5EF4-FFF2-40B4-BE49-F238E27FC236}">
                <a16:creationId xmlns:a16="http://schemas.microsoft.com/office/drawing/2014/main" id="{2CD8D5EB-764B-6323-B7B9-748CA4B6DCA4}"/>
              </a:ext>
            </a:extLst>
          </p:cNvPr>
          <p:cNvSpPr txBox="1"/>
          <p:nvPr/>
        </p:nvSpPr>
        <p:spPr>
          <a:xfrm>
            <a:off x="8000325" y="2316689"/>
            <a:ext cx="3353475" cy="1323439"/>
          </a:xfrm>
          <a:prstGeom prst="rect">
            <a:avLst/>
          </a:prstGeom>
          <a:noFill/>
        </p:spPr>
        <p:txBody>
          <a:bodyPr wrap="square">
            <a:spAutoFit/>
          </a:bodyPr>
          <a:lstStyle/>
          <a:p>
            <a:pPr defTabSz="649224">
              <a:spcAft>
                <a:spcPts val="600"/>
              </a:spcAft>
            </a:pPr>
            <a:r>
              <a:rPr lang="en-US" sz="2000" kern="1200" dirty="0">
                <a:solidFill>
                  <a:srgbClr val="000000"/>
                </a:solidFill>
                <a:latin typeface="Calibri" panose="020F0502020204030204" pitchFamily="34" charset="0"/>
                <a:ea typeface="+mn-ea"/>
                <a:cs typeface="+mn-cs"/>
              </a:rPr>
              <a:t>Symptoms of vicarious trauma can disrupt our beliefs and perceptions around safety and control</a:t>
            </a:r>
            <a:endParaRPr lang="en-US" sz="2000" dirty="0"/>
          </a:p>
        </p:txBody>
      </p:sp>
      <p:sp>
        <p:nvSpPr>
          <p:cNvPr id="9" name="TextBox 8">
            <a:extLst>
              <a:ext uri="{FF2B5EF4-FFF2-40B4-BE49-F238E27FC236}">
                <a16:creationId xmlns:a16="http://schemas.microsoft.com/office/drawing/2014/main" id="{2D8AE424-4771-EA3E-2846-152C265BA0A3}"/>
              </a:ext>
            </a:extLst>
          </p:cNvPr>
          <p:cNvSpPr txBox="1"/>
          <p:nvPr/>
        </p:nvSpPr>
        <p:spPr>
          <a:xfrm>
            <a:off x="2018833" y="5117902"/>
            <a:ext cx="5178379" cy="707886"/>
          </a:xfrm>
          <a:prstGeom prst="rect">
            <a:avLst/>
          </a:prstGeom>
          <a:noFill/>
        </p:spPr>
        <p:txBody>
          <a:bodyPr wrap="square">
            <a:spAutoFit/>
          </a:bodyPr>
          <a:lstStyle/>
          <a:p>
            <a:pPr defTabSz="649224">
              <a:spcAft>
                <a:spcPts val="600"/>
              </a:spcAft>
            </a:pPr>
            <a:r>
              <a:rPr lang="en-US" sz="2000" kern="1200" dirty="0">
                <a:solidFill>
                  <a:srgbClr val="000000"/>
                </a:solidFill>
                <a:latin typeface="Calibri" panose="020F0502020204030204" pitchFamily="34" charset="0"/>
                <a:ea typeface="+mn-ea"/>
                <a:cs typeface="+mn-cs"/>
              </a:rPr>
              <a:t>Decreased empathy and compassion satisfaction</a:t>
            </a:r>
            <a:endParaRPr lang="en-US" sz="2000" dirty="0"/>
          </a:p>
        </p:txBody>
      </p:sp>
      <p:sp>
        <p:nvSpPr>
          <p:cNvPr id="11" name="TextBox 10">
            <a:extLst>
              <a:ext uri="{FF2B5EF4-FFF2-40B4-BE49-F238E27FC236}">
                <a16:creationId xmlns:a16="http://schemas.microsoft.com/office/drawing/2014/main" id="{690AFDFA-7A91-4A75-FF2F-AA4D6F18705C}"/>
              </a:ext>
            </a:extLst>
          </p:cNvPr>
          <p:cNvSpPr txBox="1"/>
          <p:nvPr/>
        </p:nvSpPr>
        <p:spPr>
          <a:xfrm>
            <a:off x="5763129" y="3517018"/>
            <a:ext cx="1947448" cy="707886"/>
          </a:xfrm>
          <a:prstGeom prst="rect">
            <a:avLst/>
          </a:prstGeom>
          <a:noFill/>
        </p:spPr>
        <p:txBody>
          <a:bodyPr wrap="square">
            <a:spAutoFit/>
          </a:bodyPr>
          <a:lstStyle/>
          <a:p>
            <a:pPr defTabSz="649224">
              <a:spcAft>
                <a:spcPts val="600"/>
              </a:spcAft>
            </a:pPr>
            <a:r>
              <a:rPr lang="en-US" sz="2000" kern="1200" dirty="0">
                <a:solidFill>
                  <a:srgbClr val="000000"/>
                </a:solidFill>
                <a:latin typeface="Calibri" panose="020F0502020204030204" pitchFamily="34" charset="0"/>
                <a:ea typeface="+mn-ea"/>
                <a:cs typeface="+mn-cs"/>
              </a:rPr>
              <a:t>Low morale or even burnout</a:t>
            </a:r>
            <a:endParaRPr lang="en-US" sz="2000" dirty="0"/>
          </a:p>
        </p:txBody>
      </p:sp>
      <p:pic>
        <p:nvPicPr>
          <p:cNvPr id="3" name="Picture 2" descr="A logo with green leaves&#10;&#10;Description automatically generated">
            <a:extLst>
              <a:ext uri="{FF2B5EF4-FFF2-40B4-BE49-F238E27FC236}">
                <a16:creationId xmlns:a16="http://schemas.microsoft.com/office/drawing/2014/main" id="{439C4DAB-249F-24BB-9987-792B64E261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536" y="4797020"/>
            <a:ext cx="2721968" cy="1525422"/>
          </a:xfrm>
          <a:prstGeom prst="rect">
            <a:avLst/>
          </a:prstGeom>
        </p:spPr>
      </p:pic>
    </p:spTree>
    <p:extLst>
      <p:ext uri="{BB962C8B-B14F-4D97-AF65-F5344CB8AC3E}">
        <p14:creationId xmlns:p14="http://schemas.microsoft.com/office/powerpoint/2010/main" val="929414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9141C64-9480-61E1-E043-3B116C58AB85}"/>
              </a:ext>
            </a:extLst>
          </p:cNvPr>
          <p:cNvSpPr>
            <a:spLocks noGrp="1"/>
          </p:cNvSpPr>
          <p:nvPr>
            <p:ph type="title"/>
          </p:nvPr>
        </p:nvSpPr>
        <p:spPr>
          <a:xfrm>
            <a:off x="493348" y="489526"/>
            <a:ext cx="7161779" cy="820942"/>
          </a:xfrm>
        </p:spPr>
        <p:txBody>
          <a:bodyPr anchor="b">
            <a:normAutofit/>
          </a:bodyPr>
          <a:lstStyle/>
          <a:p>
            <a:r>
              <a:rPr lang="en-US" sz="5000" b="1" dirty="0"/>
              <a:t>Trauma-Focused Therapy</a:t>
            </a:r>
          </a:p>
        </p:txBody>
      </p:sp>
      <p:sp>
        <p:nvSpPr>
          <p:cNvPr id="6" name="Content Placeholder 5">
            <a:extLst>
              <a:ext uri="{FF2B5EF4-FFF2-40B4-BE49-F238E27FC236}">
                <a16:creationId xmlns:a16="http://schemas.microsoft.com/office/drawing/2014/main" id="{B0872579-EDC3-6721-613C-D6F43455771D}"/>
              </a:ext>
            </a:extLst>
          </p:cNvPr>
          <p:cNvSpPr>
            <a:spLocks noGrp="1"/>
          </p:cNvSpPr>
          <p:nvPr>
            <p:ph idx="1"/>
          </p:nvPr>
        </p:nvSpPr>
        <p:spPr>
          <a:xfrm>
            <a:off x="603115" y="1966021"/>
            <a:ext cx="6627025" cy="4434346"/>
          </a:xfrm>
        </p:spPr>
        <p:txBody>
          <a:bodyPr anchor="t">
            <a:normAutofit/>
          </a:bodyPr>
          <a:lstStyle/>
          <a:p>
            <a:pPr marL="0" indent="0">
              <a:buNone/>
            </a:pPr>
            <a:r>
              <a:rPr lang="en-US" sz="2400" b="1" dirty="0"/>
              <a:t>Seeks to understand </a:t>
            </a:r>
            <a:r>
              <a:rPr lang="en-US" sz="2400" dirty="0"/>
              <a:t>how traumatic experiences affect our individual mental, emotional, and physical well being. </a:t>
            </a:r>
          </a:p>
          <a:p>
            <a:pPr marL="0" indent="0">
              <a:buNone/>
            </a:pPr>
            <a:endParaRPr lang="en-US" sz="1700" dirty="0"/>
          </a:p>
          <a:p>
            <a:pPr marL="0" indent="0">
              <a:buNone/>
            </a:pPr>
            <a:r>
              <a:rPr lang="en-US" sz="2400" b="1" dirty="0"/>
              <a:t>Seeks to help</a:t>
            </a:r>
            <a:r>
              <a:rPr lang="en-US" sz="2400" dirty="0"/>
              <a:t> strengthen coping strategies, process trauma, transform emotions, assist adaptation of healthy perspectives </a:t>
            </a:r>
          </a:p>
          <a:p>
            <a:pPr marL="0" indent="0">
              <a:buNone/>
            </a:pPr>
            <a:endParaRPr lang="en-US" sz="1700" b="1" dirty="0"/>
          </a:p>
          <a:p>
            <a:pPr marL="460375" indent="-460375">
              <a:buFont typeface="System Font Regular"/>
              <a:buChar char="❤️"/>
            </a:pPr>
            <a:r>
              <a:rPr lang="en-US" sz="2000" dirty="0"/>
              <a:t>Unique to the person - many options</a:t>
            </a:r>
          </a:p>
          <a:p>
            <a:pPr marL="460375" indent="-460375">
              <a:buFont typeface="System Font Regular"/>
              <a:buChar char="❤️"/>
            </a:pPr>
            <a:r>
              <a:rPr lang="en-US" sz="2000" dirty="0"/>
              <a:t>Therapy is focused on the trauma</a:t>
            </a:r>
          </a:p>
          <a:p>
            <a:pPr marL="460375" indent="-460375">
              <a:buFont typeface="System Font Regular"/>
              <a:buChar char="❤️"/>
            </a:pPr>
            <a:r>
              <a:rPr lang="en-US" sz="2000" dirty="0"/>
              <a:t>Evidence-based</a:t>
            </a:r>
          </a:p>
        </p:txBody>
      </p:sp>
      <p:sp>
        <p:nvSpPr>
          <p:cNvPr id="1045" name="Rectangle 104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7" name="Rectangle 104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9" name="Rectangle 104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1" name="Rectangle 105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Stressed black man explaining his problems to psychologist at individual therapy session">
            <a:extLst>
              <a:ext uri="{FF2B5EF4-FFF2-40B4-BE49-F238E27FC236}">
                <a16:creationId xmlns:a16="http://schemas.microsoft.com/office/drawing/2014/main" id="{CCAF0AC2-478A-24E2-F851-0C22150448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01"/>
          <a:stretch/>
        </p:blipFill>
        <p:spPr bwMode="auto">
          <a:xfrm>
            <a:off x="7075967" y="1966021"/>
            <a:ext cx="4170530" cy="29578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green leaves&#10;&#10;Description automatically generated">
            <a:extLst>
              <a:ext uri="{FF2B5EF4-FFF2-40B4-BE49-F238E27FC236}">
                <a16:creationId xmlns:a16="http://schemas.microsoft.com/office/drawing/2014/main" id="{F55BEE2E-B6A6-F792-6E7D-6E7B1074C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4210" y="5254157"/>
            <a:ext cx="2272517" cy="1273544"/>
          </a:xfrm>
          <a:prstGeom prst="rect">
            <a:avLst/>
          </a:prstGeom>
        </p:spPr>
      </p:pic>
    </p:spTree>
    <p:extLst>
      <p:ext uri="{BB962C8B-B14F-4D97-AF65-F5344CB8AC3E}">
        <p14:creationId xmlns:p14="http://schemas.microsoft.com/office/powerpoint/2010/main" val="1332924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052" name="Picture 4" descr="Wooden heart with adhesive plasters on table. Space for text">
            <a:extLst>
              <a:ext uri="{FF2B5EF4-FFF2-40B4-BE49-F238E27FC236}">
                <a16:creationId xmlns:a16="http://schemas.microsoft.com/office/drawing/2014/main" id="{1FB7C9A7-FCA3-76E1-97B5-38EF0C28FA9C}"/>
              </a:ext>
            </a:extLst>
          </p:cNvPr>
          <p:cNvPicPr>
            <a:picLocks noChangeAspect="1" noChangeArrowheads="1"/>
          </p:cNvPicPr>
          <p:nvPr/>
        </p:nvPicPr>
        <p:blipFill rotWithShape="1">
          <a:blip r:embed="rId3">
            <a:alphaModFix amt="46000"/>
            <a:extLst>
              <a:ext uri="{28A0092B-C50C-407E-A947-70E740481C1C}">
                <a14:useLocalDpi xmlns:a14="http://schemas.microsoft.com/office/drawing/2010/main" val="0"/>
              </a:ext>
            </a:extLst>
          </a:blip>
          <a:srcRect t="28269" r="13140" b="1"/>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30" name="Google Shape;230;p29"/>
          <p:cNvSpPr txBox="1"/>
          <p:nvPr/>
        </p:nvSpPr>
        <p:spPr>
          <a:xfrm>
            <a:off x="1903378" y="1020383"/>
            <a:ext cx="8385243" cy="430887"/>
          </a:xfrm>
          <a:prstGeom prst="rect">
            <a:avLst/>
          </a:prstGeom>
          <a:noFill/>
          <a:ln>
            <a:noFill/>
          </a:ln>
        </p:spPr>
        <p:txBody>
          <a:bodyPr spcFirstLastPara="1" wrap="square" lIns="0" tIns="0" rIns="0" bIns="0" anchor="t" anchorCtr="0">
            <a:spAutoFit/>
          </a:bodyPr>
          <a:lstStyle/>
          <a:p>
            <a:pPr>
              <a:lnSpc>
                <a:spcPct val="140016"/>
              </a:lnSpc>
              <a:buSzPts val="1100"/>
            </a:pPr>
            <a:r>
              <a:rPr lang="en" sz="2000" dirty="0">
                <a:solidFill>
                  <a:srgbClr val="11333E"/>
                </a:solidFill>
                <a:latin typeface="Inter"/>
                <a:ea typeface="Inter"/>
                <a:cs typeface="Inter"/>
                <a:sym typeface="Inter"/>
              </a:rPr>
              <a:t>Creates a safe and trusting environment to explore and process experiences. </a:t>
            </a:r>
            <a:endParaRPr sz="2000" dirty="0"/>
          </a:p>
        </p:txBody>
      </p:sp>
      <p:sp>
        <p:nvSpPr>
          <p:cNvPr id="231" name="Google Shape;231;p29"/>
          <p:cNvSpPr txBox="1"/>
          <p:nvPr/>
        </p:nvSpPr>
        <p:spPr>
          <a:xfrm>
            <a:off x="0" y="380925"/>
            <a:ext cx="11211339" cy="689420"/>
          </a:xfrm>
          <a:prstGeom prst="rect">
            <a:avLst/>
          </a:prstGeom>
          <a:noFill/>
          <a:ln>
            <a:noFill/>
          </a:ln>
        </p:spPr>
        <p:txBody>
          <a:bodyPr spcFirstLastPara="1" wrap="square" lIns="0" tIns="0" rIns="0" bIns="0" anchor="t" anchorCtr="0">
            <a:spAutoFit/>
          </a:bodyPr>
          <a:lstStyle/>
          <a:p>
            <a:pPr algn="ctr">
              <a:lnSpc>
                <a:spcPct val="140008"/>
              </a:lnSpc>
            </a:pPr>
            <a:r>
              <a:rPr lang="en" sz="3200" b="1" dirty="0">
                <a:solidFill>
                  <a:srgbClr val="4E4832"/>
                </a:solidFill>
                <a:latin typeface="Inter"/>
                <a:ea typeface="Inter"/>
                <a:cs typeface="Inter"/>
                <a:sym typeface="Inter"/>
              </a:rPr>
              <a:t>Four Common Therapeutic Approaches to Treat Trauma</a:t>
            </a:r>
            <a:endParaRPr sz="2533" dirty="0">
              <a:solidFill>
                <a:srgbClr val="4E4832"/>
              </a:solidFill>
            </a:endParaRPr>
          </a:p>
        </p:txBody>
      </p:sp>
      <p:graphicFrame>
        <p:nvGraphicFramePr>
          <p:cNvPr id="4" name="Diagram 3">
            <a:extLst>
              <a:ext uri="{FF2B5EF4-FFF2-40B4-BE49-F238E27FC236}">
                <a16:creationId xmlns:a16="http://schemas.microsoft.com/office/drawing/2014/main" id="{E3CE9082-015F-DB26-DC47-E981419F7116}"/>
              </a:ext>
            </a:extLst>
          </p:cNvPr>
          <p:cNvGraphicFramePr/>
          <p:nvPr>
            <p:extLst>
              <p:ext uri="{D42A27DB-BD31-4B8C-83A1-F6EECF244321}">
                <p14:modId xmlns:p14="http://schemas.microsoft.com/office/powerpoint/2010/main" val="2753312898"/>
              </p:ext>
            </p:extLst>
          </p:nvPr>
        </p:nvGraphicFramePr>
        <p:xfrm>
          <a:off x="297711" y="1908600"/>
          <a:ext cx="8385243" cy="35603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descr="A logo with green leaves&#10;&#10;Description automatically generated">
            <a:extLst>
              <a:ext uri="{FF2B5EF4-FFF2-40B4-BE49-F238E27FC236}">
                <a16:creationId xmlns:a16="http://schemas.microsoft.com/office/drawing/2014/main" id="{90475F48-7656-9919-F0F3-F27FB1114B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11965" y="5478057"/>
            <a:ext cx="2282324" cy="12790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D4C8978-5385-1222-489B-3FBC1B860442}"/>
              </a:ext>
            </a:extLst>
          </p:cNvPr>
          <p:cNvSpPr>
            <a:spLocks noGrp="1" noChangeArrowheads="1"/>
          </p:cNvSpPr>
          <p:nvPr>
            <p:ph type="title"/>
          </p:nvPr>
        </p:nvSpPr>
        <p:spPr/>
        <p:txBody>
          <a:bodyPr vert="horz" lIns="121920" tIns="60960" rIns="121920" bIns="60960" rtlCol="0" anchor="ctr">
            <a:normAutofit/>
          </a:bodyPr>
          <a:lstStyle/>
          <a:p>
            <a:pPr defTabSz="1219170"/>
            <a:r>
              <a:rPr lang="en-US" altLang="en-US" spc="-67" dirty="0">
                <a:solidFill>
                  <a:srgbClr val="FFFFFF"/>
                </a:solidFill>
              </a:rPr>
              <a:t>Key Messages for Trauma Recovery</a:t>
            </a:r>
          </a:p>
        </p:txBody>
      </p:sp>
      <p:sp>
        <p:nvSpPr>
          <p:cNvPr id="38915" name="Rectangle 3">
            <a:extLst>
              <a:ext uri="{FF2B5EF4-FFF2-40B4-BE49-F238E27FC236}">
                <a16:creationId xmlns:a16="http://schemas.microsoft.com/office/drawing/2014/main" id="{1AF96164-1F8C-E051-9810-E7A31D4735A0}"/>
              </a:ext>
            </a:extLst>
          </p:cNvPr>
          <p:cNvSpPr>
            <a:spLocks noGrp="1" noChangeArrowheads="1"/>
          </p:cNvSpPr>
          <p:nvPr>
            <p:ph idx="1"/>
          </p:nvPr>
        </p:nvSpPr>
        <p:spPr/>
        <p:txBody>
          <a:bodyPr vert="horz" lIns="0" tIns="60960" rIns="0" bIns="60960" rtlCol="0" anchor="ctr">
            <a:noAutofit/>
          </a:bodyPr>
          <a:lstStyle/>
          <a:p>
            <a:pPr marL="808038" indent="0" defTabSz="1219170">
              <a:buNone/>
            </a:pPr>
            <a:r>
              <a:rPr lang="en-US" altLang="en-US" sz="4000" b="1" dirty="0">
                <a:latin typeface="+mj-lt"/>
              </a:rPr>
              <a:t>It is not happening now</a:t>
            </a:r>
          </a:p>
          <a:p>
            <a:pPr marL="808038" indent="0" defTabSz="1219170">
              <a:buNone/>
            </a:pPr>
            <a:r>
              <a:rPr lang="en-US" altLang="en-US" sz="4000" b="1" dirty="0">
                <a:latin typeface="+mj-lt"/>
              </a:rPr>
              <a:t>You are safe</a:t>
            </a:r>
          </a:p>
          <a:p>
            <a:pPr marL="808038" indent="0" defTabSz="1219170">
              <a:buNone/>
            </a:pPr>
            <a:r>
              <a:rPr lang="en-US" altLang="en-US" sz="4000" b="1" dirty="0">
                <a:latin typeface="+mj-lt"/>
              </a:rPr>
              <a:t>You are good</a:t>
            </a:r>
          </a:p>
          <a:p>
            <a:pPr marL="808038" indent="0" defTabSz="1219170">
              <a:buNone/>
            </a:pPr>
            <a:r>
              <a:rPr lang="en-US" altLang="en-US" sz="4000" b="1" dirty="0">
                <a:latin typeface="+mj-lt"/>
              </a:rPr>
              <a:t>You have a future</a:t>
            </a:r>
          </a:p>
        </p:txBody>
      </p:sp>
      <p:sp>
        <p:nvSpPr>
          <p:cNvPr id="5" name="Rectangle 2">
            <a:extLst>
              <a:ext uri="{FF2B5EF4-FFF2-40B4-BE49-F238E27FC236}">
                <a16:creationId xmlns:a16="http://schemas.microsoft.com/office/drawing/2014/main" id="{BF118C1B-B798-1841-3C8F-12955660BABF}"/>
              </a:ext>
            </a:extLst>
          </p:cNvPr>
          <p:cNvSpPr txBox="1">
            <a:spLocks noChangeArrowheads="1"/>
          </p:cNvSpPr>
          <p:nvPr/>
        </p:nvSpPr>
        <p:spPr>
          <a:xfrm>
            <a:off x="369277" y="454421"/>
            <a:ext cx="4402748" cy="5669287"/>
          </a:xfrm>
          <a:prstGeom prst="rect">
            <a:avLst/>
          </a:prstGeom>
          <a:solidFill>
            <a:schemeClr val="accent6">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
            <a:r>
              <a:rPr lang="en-US" altLang="en-US" b="1" spc="-50" dirty="0">
                <a:solidFill>
                  <a:schemeClr val="bg1"/>
                </a:solidFill>
              </a:rPr>
              <a:t>Key Messages for Trauma Recovery</a:t>
            </a:r>
          </a:p>
        </p:txBody>
      </p:sp>
      <p:pic>
        <p:nvPicPr>
          <p:cNvPr id="2" name="Picture 1" descr="A logo with green leaves&#10;&#10;Description automatically generated">
            <a:extLst>
              <a:ext uri="{FF2B5EF4-FFF2-40B4-BE49-F238E27FC236}">
                <a16:creationId xmlns:a16="http://schemas.microsoft.com/office/drawing/2014/main" id="{213B5094-DC5E-AACF-F7DC-E95F50803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908" y="5035550"/>
            <a:ext cx="2946050" cy="1651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1" name="Rectangle 308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3" name="Rectangle 308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Future, present, past signpost. Nature, adventure, message, text, quote concept.">
            <a:extLst>
              <a:ext uri="{FF2B5EF4-FFF2-40B4-BE49-F238E27FC236}">
                <a16:creationId xmlns:a16="http://schemas.microsoft.com/office/drawing/2014/main" id="{838A1308-32B9-E4FE-CBE3-BEB16CB7E855}"/>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32123"/>
          <a:stretch/>
        </p:blipFill>
        <p:spPr bwMode="auto">
          <a:xfrm>
            <a:off x="5650599" y="1157764"/>
            <a:ext cx="4653516" cy="45705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BF61F98C-E976-3D16-CF18-4BF5F4D4D88B}"/>
              </a:ext>
            </a:extLst>
          </p:cNvPr>
          <p:cNvSpPr/>
          <p:nvPr/>
        </p:nvSpPr>
        <p:spPr>
          <a:xfrm>
            <a:off x="750126" y="975961"/>
            <a:ext cx="4630625" cy="17671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67512">
              <a:spcAft>
                <a:spcPts val="600"/>
              </a:spcAft>
            </a:pPr>
            <a:endParaRPr lang="en-US" sz="1600" kern="1200" dirty="0">
              <a:solidFill>
                <a:schemeClr val="bg1"/>
              </a:solidFill>
              <a:latin typeface="Arial" panose="020B0604020202020204" pitchFamily="34" charset="0"/>
              <a:ea typeface="+mn-ea"/>
              <a:cs typeface="+mn-cs"/>
            </a:endParaRPr>
          </a:p>
          <a:p>
            <a:pPr defTabSz="667512">
              <a:spcAft>
                <a:spcPts val="600"/>
              </a:spcAft>
            </a:pPr>
            <a:endParaRPr lang="en-US" sz="1600" kern="1200" dirty="0">
              <a:solidFill>
                <a:schemeClr val="bg1"/>
              </a:solidFill>
              <a:latin typeface="Arial" panose="020B0604020202020204" pitchFamily="34" charset="0"/>
              <a:ea typeface="+mn-ea"/>
              <a:cs typeface="+mn-cs"/>
            </a:endParaRPr>
          </a:p>
          <a:p>
            <a:pPr defTabSz="667512">
              <a:spcAft>
                <a:spcPts val="600"/>
              </a:spcAft>
            </a:pPr>
            <a:r>
              <a:rPr lang="en-US" sz="1600" kern="1200" dirty="0">
                <a:solidFill>
                  <a:schemeClr val="bg1"/>
                </a:solidFill>
                <a:latin typeface="Arial" panose="020B0604020202020204" pitchFamily="34" charset="0"/>
                <a:ea typeface="+mn-ea"/>
                <a:cs typeface="+mn-cs"/>
              </a:rPr>
              <a:t>This information is developed to help you so that you can have a fulfilling work life and provide excellent patient care here at the clinic. </a:t>
            </a:r>
          </a:p>
          <a:p>
            <a:pPr defTabSz="667512">
              <a:spcAft>
                <a:spcPts val="600"/>
              </a:spcAft>
            </a:pPr>
            <a:endParaRPr lang="en-US" sz="1600" kern="1200" dirty="0">
              <a:solidFill>
                <a:schemeClr val="bg1"/>
              </a:solidFill>
              <a:latin typeface="Arial" panose="020B0604020202020204" pitchFamily="34" charset="0"/>
              <a:ea typeface="+mn-ea"/>
              <a:cs typeface="+mn-cs"/>
            </a:endParaRPr>
          </a:p>
          <a:p>
            <a:pPr>
              <a:spcAft>
                <a:spcPts val="600"/>
              </a:spcAft>
            </a:pPr>
            <a:endParaRPr lang="en-US" sz="1600" dirty="0">
              <a:solidFill>
                <a:schemeClr val="bg1"/>
              </a:solidFill>
            </a:endParaRPr>
          </a:p>
        </p:txBody>
      </p:sp>
      <p:sp>
        <p:nvSpPr>
          <p:cNvPr id="8" name="Rectangle: Rounded Corners 7">
            <a:extLst>
              <a:ext uri="{FF2B5EF4-FFF2-40B4-BE49-F238E27FC236}">
                <a16:creationId xmlns:a16="http://schemas.microsoft.com/office/drawing/2014/main" id="{01614939-12DE-77FA-E8F0-FC09279F2605}"/>
              </a:ext>
            </a:extLst>
          </p:cNvPr>
          <p:cNvSpPr/>
          <p:nvPr/>
        </p:nvSpPr>
        <p:spPr>
          <a:xfrm>
            <a:off x="750127" y="3708337"/>
            <a:ext cx="3042492" cy="17671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67512">
              <a:spcAft>
                <a:spcPts val="600"/>
              </a:spcAft>
            </a:pPr>
            <a:r>
              <a:rPr lang="en-US" sz="2000" kern="1200" dirty="0">
                <a:solidFill>
                  <a:schemeClr val="bg1"/>
                </a:solidFill>
                <a:latin typeface="+mn-lt"/>
                <a:ea typeface="+mn-ea"/>
                <a:cs typeface="+mn-cs"/>
              </a:rPr>
              <a:t>Follow the QR code to learn more about your own stress and what you could do about it</a:t>
            </a:r>
            <a:endParaRPr lang="en-US" sz="2000" dirty="0">
              <a:solidFill>
                <a:schemeClr val="bg1"/>
              </a:solidFill>
            </a:endParaRPr>
          </a:p>
        </p:txBody>
      </p:sp>
      <p:pic>
        <p:nvPicPr>
          <p:cNvPr id="6" name="Picture 5" descr="A qr code on a white background&#10;&#10;Description automatically generated">
            <a:extLst>
              <a:ext uri="{FF2B5EF4-FFF2-40B4-BE49-F238E27FC236}">
                <a16:creationId xmlns:a16="http://schemas.microsoft.com/office/drawing/2014/main" id="{CBBBBB85-2C2D-3F42-E620-98F6C70340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9872" y="3912324"/>
            <a:ext cx="1587500" cy="1587500"/>
          </a:xfrm>
          <a:prstGeom prst="rect">
            <a:avLst/>
          </a:prstGeom>
        </p:spPr>
      </p:pic>
      <p:pic>
        <p:nvPicPr>
          <p:cNvPr id="4" name="Picture 3" descr="A logo with green leaves&#10;&#10;Description automatically generated">
            <a:extLst>
              <a:ext uri="{FF2B5EF4-FFF2-40B4-BE49-F238E27FC236}">
                <a16:creationId xmlns:a16="http://schemas.microsoft.com/office/drawing/2014/main" id="{0B5447A0-E930-F556-19C6-43499B31EB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9038" y="5728327"/>
            <a:ext cx="1914687" cy="1073012"/>
          </a:xfrm>
          <a:prstGeom prst="rect">
            <a:avLst/>
          </a:prstGeom>
        </p:spPr>
      </p:pic>
    </p:spTree>
    <p:extLst>
      <p:ext uri="{BB962C8B-B14F-4D97-AF65-F5344CB8AC3E}">
        <p14:creationId xmlns:p14="http://schemas.microsoft.com/office/powerpoint/2010/main" val="1755997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D60D02-4ECC-DA52-22A0-66C84DCAE686}"/>
              </a:ext>
            </a:extLst>
          </p:cNvPr>
          <p:cNvSpPr>
            <a:spLocks noGrp="1"/>
          </p:cNvSpPr>
          <p:nvPr>
            <p:ph type="title"/>
          </p:nvPr>
        </p:nvSpPr>
        <p:spPr>
          <a:xfrm>
            <a:off x="640080" y="1183005"/>
            <a:ext cx="6046470" cy="1099205"/>
          </a:xfrm>
        </p:spPr>
        <p:txBody>
          <a:bodyPr vert="horz" lIns="91440" tIns="45720" rIns="91440" bIns="45720" rtlCol="0" anchor="b">
            <a:normAutofit/>
          </a:bodyPr>
          <a:lstStyle/>
          <a:p>
            <a:r>
              <a:rPr lang="en-US" sz="7000" b="1" dirty="0"/>
              <a:t>Focus</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E988FBD-1E9A-CB00-73B9-88E8EE9704F0}"/>
              </a:ext>
            </a:extLst>
          </p:cNvPr>
          <p:cNvSpPr>
            <a:spLocks noGrp="1"/>
          </p:cNvSpPr>
          <p:nvPr>
            <p:ph sz="half" idx="1"/>
          </p:nvPr>
        </p:nvSpPr>
        <p:spPr>
          <a:xfrm>
            <a:off x="201731" y="2761133"/>
            <a:ext cx="7364859" cy="3606573"/>
          </a:xfrm>
        </p:spPr>
        <p:txBody>
          <a:bodyPr vert="horz" lIns="91440" tIns="45720" rIns="91440" bIns="45720" rtlCol="0">
            <a:noAutofit/>
          </a:bodyPr>
          <a:lstStyle/>
          <a:p>
            <a:r>
              <a:rPr lang="en-US" sz="3600" dirty="0"/>
              <a:t>Trauma and symptoms</a:t>
            </a:r>
          </a:p>
          <a:p>
            <a:r>
              <a:rPr lang="en-US" sz="3600" dirty="0"/>
              <a:t>Vicarious (work related) trauma and why this is important</a:t>
            </a:r>
          </a:p>
          <a:p>
            <a:r>
              <a:rPr lang="en-US" sz="3600" dirty="0"/>
              <a:t>Trauma Treatment</a:t>
            </a:r>
          </a:p>
          <a:p>
            <a:r>
              <a:rPr lang="en-US" sz="3600" dirty="0"/>
              <a:t>Help for YOU</a:t>
            </a:r>
          </a:p>
        </p:txBody>
      </p:sp>
      <p:pic>
        <p:nvPicPr>
          <p:cNvPr id="1026" name="Picture 2" descr="International team of coworkers putting colorful puzzles together">
            <a:extLst>
              <a:ext uri="{FF2B5EF4-FFF2-40B4-BE49-F238E27FC236}">
                <a16:creationId xmlns:a16="http://schemas.microsoft.com/office/drawing/2014/main" id="{E9A5CF1D-7ABA-954F-238F-924D0A17CE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75" r="18856"/>
          <a:stretch/>
        </p:blipFill>
        <p:spPr bwMode="auto">
          <a:xfrm>
            <a:off x="7746041" y="67467"/>
            <a:ext cx="4442911" cy="442948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logo with green leaves&#10;&#10;Description automatically generated">
            <a:extLst>
              <a:ext uri="{FF2B5EF4-FFF2-40B4-BE49-F238E27FC236}">
                <a16:creationId xmlns:a16="http://schemas.microsoft.com/office/drawing/2014/main" id="{604CF961-21C4-4B22-D81B-79CA9AB6A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3449" y="4822372"/>
            <a:ext cx="3080043" cy="1726091"/>
          </a:xfrm>
          <a:prstGeom prst="rect">
            <a:avLst/>
          </a:prstGeom>
        </p:spPr>
      </p:pic>
    </p:spTree>
    <p:extLst>
      <p:ext uri="{BB962C8B-B14F-4D97-AF65-F5344CB8AC3E}">
        <p14:creationId xmlns:p14="http://schemas.microsoft.com/office/powerpoint/2010/main" val="145140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5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C8BEE65-93DC-642E-CD3D-48065C042349}"/>
              </a:ext>
            </a:extLst>
          </p:cNvPr>
          <p:cNvSpPr>
            <a:spLocks noGrp="1"/>
          </p:cNvSpPr>
          <p:nvPr>
            <p:ph type="title"/>
          </p:nvPr>
        </p:nvSpPr>
        <p:spPr>
          <a:xfrm>
            <a:off x="8872319" y="26726"/>
            <a:ext cx="2831737" cy="5724144"/>
          </a:xfrm>
        </p:spPr>
        <p:txBody>
          <a:bodyPr vert="horz" lIns="91440" tIns="45720" rIns="91440" bIns="45720" rtlCol="0" anchor="ctr">
            <a:normAutofit/>
          </a:bodyPr>
          <a:lstStyle/>
          <a:p>
            <a:pPr algn="ctr"/>
            <a:r>
              <a:rPr lang="en-US" sz="4000" b="1" dirty="0">
                <a:solidFill>
                  <a:srgbClr val="FFFFFF"/>
                </a:solidFill>
              </a:rPr>
              <a:t>Feeling Stressed?</a:t>
            </a:r>
            <a:br>
              <a:rPr lang="en-US" sz="4000" b="1" dirty="0">
                <a:solidFill>
                  <a:srgbClr val="FFFFFF"/>
                </a:solidFill>
              </a:rPr>
            </a:br>
            <a:br>
              <a:rPr lang="en-US" sz="3600" b="1" dirty="0">
                <a:solidFill>
                  <a:srgbClr val="FFFFFF"/>
                </a:solidFill>
              </a:rPr>
            </a:br>
            <a:br>
              <a:rPr lang="en-US" sz="3600" b="1" dirty="0">
                <a:solidFill>
                  <a:srgbClr val="FFFFFF"/>
                </a:solidFill>
              </a:rPr>
            </a:br>
            <a:br>
              <a:rPr lang="en-US" sz="3600" b="1" dirty="0">
                <a:solidFill>
                  <a:srgbClr val="FFFFFF"/>
                </a:solidFill>
              </a:rPr>
            </a:br>
            <a:br>
              <a:rPr lang="en-US" sz="3600" b="1" dirty="0">
                <a:solidFill>
                  <a:srgbClr val="FFFFFF"/>
                </a:solidFill>
              </a:rPr>
            </a:br>
            <a:r>
              <a:rPr lang="en-US" sz="2800" b="1" dirty="0">
                <a:solidFill>
                  <a:srgbClr val="FFFFFF"/>
                </a:solidFill>
              </a:rPr>
              <a:t>Scan here to learn more about it and to get some help.</a:t>
            </a:r>
          </a:p>
        </p:txBody>
      </p:sp>
      <p:sp>
        <p:nvSpPr>
          <p:cNvPr id="15"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erson with his hand on his head&#10;&#10;Description automatically generated">
            <a:extLst>
              <a:ext uri="{FF2B5EF4-FFF2-40B4-BE49-F238E27FC236}">
                <a16:creationId xmlns:a16="http://schemas.microsoft.com/office/drawing/2014/main" id="{3923E1A5-5570-2B09-9789-4A0A15A0CCD8}"/>
              </a:ext>
            </a:extLst>
          </p:cNvPr>
          <p:cNvPicPr>
            <a:picLocks noChangeAspect="1"/>
          </p:cNvPicPr>
          <p:nvPr/>
        </p:nvPicPr>
        <p:blipFill rotWithShape="1">
          <a:blip r:embed="rId3">
            <a:extLst>
              <a:ext uri="{28A0092B-C50C-407E-A947-70E740481C1C}">
                <a14:useLocalDpi xmlns:a14="http://schemas.microsoft.com/office/drawing/2010/main" val="0"/>
              </a:ext>
            </a:extLst>
          </a:blip>
          <a:srcRect t="1648"/>
          <a:stretch/>
        </p:blipFill>
        <p:spPr>
          <a:xfrm>
            <a:off x="976251" y="942538"/>
            <a:ext cx="7163222" cy="4808332"/>
          </a:xfrm>
          <a:prstGeom prst="rect">
            <a:avLst/>
          </a:prstGeom>
          <a:effectLst/>
        </p:spPr>
      </p:pic>
      <p:pic>
        <p:nvPicPr>
          <p:cNvPr id="4" name="Picture 3" descr="A qr code on a white background&#10;&#10;Description automatically generated">
            <a:extLst>
              <a:ext uri="{FF2B5EF4-FFF2-40B4-BE49-F238E27FC236}">
                <a16:creationId xmlns:a16="http://schemas.microsoft.com/office/drawing/2014/main" id="{CB713B54-04CE-E9AF-43F3-94FF06937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080" y="1841500"/>
            <a:ext cx="1587500" cy="1587500"/>
          </a:xfrm>
          <a:prstGeom prst="rect">
            <a:avLst/>
          </a:prstGeom>
        </p:spPr>
      </p:pic>
      <p:pic>
        <p:nvPicPr>
          <p:cNvPr id="5" name="Picture 4" descr="A logo with green leaves&#10;&#10;Description automatically generated">
            <a:extLst>
              <a:ext uri="{FF2B5EF4-FFF2-40B4-BE49-F238E27FC236}">
                <a16:creationId xmlns:a16="http://schemas.microsoft.com/office/drawing/2014/main" id="{0ECA6387-EEA5-549C-B0AD-ED2A758B8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5375" y="5439904"/>
            <a:ext cx="1978117" cy="1108559"/>
          </a:xfrm>
          <a:prstGeom prst="rect">
            <a:avLst/>
          </a:prstGeom>
        </p:spPr>
      </p:pic>
    </p:spTree>
    <p:extLst>
      <p:ext uri="{BB962C8B-B14F-4D97-AF65-F5344CB8AC3E}">
        <p14:creationId xmlns:p14="http://schemas.microsoft.com/office/powerpoint/2010/main" val="608459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AA66804-73BA-B964-A4FD-6A3A0571D61C}"/>
              </a:ext>
            </a:extLst>
          </p:cNvPr>
          <p:cNvSpPr txBox="1"/>
          <p:nvPr/>
        </p:nvSpPr>
        <p:spPr>
          <a:xfrm>
            <a:off x="598398" y="109167"/>
            <a:ext cx="6544656" cy="16162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i="1" kern="1200" dirty="0">
                <a:solidFill>
                  <a:schemeClr val="tx1"/>
                </a:solidFill>
                <a:latin typeface="+mj-lt"/>
                <a:ea typeface="+mj-ea"/>
                <a:cs typeface="+mj-cs"/>
              </a:rPr>
              <a:t>Feeling the effects of work? </a:t>
            </a:r>
          </a:p>
        </p:txBody>
      </p:sp>
      <p:sp>
        <p:nvSpPr>
          <p:cNvPr id="8" name="TextBox 7">
            <a:extLst>
              <a:ext uri="{FF2B5EF4-FFF2-40B4-BE49-F238E27FC236}">
                <a16:creationId xmlns:a16="http://schemas.microsoft.com/office/drawing/2014/main" id="{49C4C223-0E6C-7812-02D1-A09045066369}"/>
              </a:ext>
            </a:extLst>
          </p:cNvPr>
          <p:cNvSpPr txBox="1"/>
          <p:nvPr/>
        </p:nvSpPr>
        <p:spPr>
          <a:xfrm>
            <a:off x="278568" y="2362994"/>
            <a:ext cx="5424808" cy="3447832"/>
          </a:xfrm>
          <a:prstGeom prst="rect">
            <a:avLst/>
          </a:prstGeom>
        </p:spPr>
        <p:txBody>
          <a:bodyPr vert="horz" lIns="91440" tIns="45720" rIns="91440" bIns="45720" rtlCol="0" anchor="t">
            <a:normAutofit/>
          </a:bodyPr>
          <a:lstStyle/>
          <a:p>
            <a:pPr>
              <a:lnSpc>
                <a:spcPct val="90000"/>
              </a:lnSpc>
              <a:spcAft>
                <a:spcPts val="600"/>
              </a:spcAft>
            </a:pPr>
            <a:r>
              <a:rPr lang="en-US" sz="2400" b="1" dirty="0"/>
              <a:t>Go to: </a:t>
            </a:r>
            <a:r>
              <a:rPr lang="en-US" sz="2000" b="1" dirty="0">
                <a:hlinkClick r:id="rId3"/>
              </a:rPr>
              <a:t>https://tinyurl.com/MPACTResourceWellness</a:t>
            </a:r>
            <a:r>
              <a:rPr lang="en-US" sz="2000" b="1" dirty="0"/>
              <a:t> </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b="1" dirty="0"/>
              <a:t>OR</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400" b="1" dirty="0"/>
              <a:t>Scan the code </a:t>
            </a:r>
            <a:r>
              <a:rPr lang="en-US" sz="2000" dirty="0"/>
              <a:t>to anonymously access more information and resources.</a:t>
            </a:r>
          </a:p>
        </p:txBody>
      </p:sp>
      <p:sp>
        <p:nvSpPr>
          <p:cNvPr id="29" name="Rectangle 28">
            <a:extLst>
              <a:ext uri="{FF2B5EF4-FFF2-40B4-BE49-F238E27FC236}">
                <a16:creationId xmlns:a16="http://schemas.microsoft.com/office/drawing/2014/main" id="{4DD35268-6FBE-0BCD-C050-3F804C7C5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068597" y="0"/>
            <a:ext cx="123401" cy="3290157"/>
          </a:xfrm>
          <a:prstGeom prst="rect">
            <a:avLst/>
          </a:prstGeom>
          <a:gradFill>
            <a:gsLst>
              <a:gs pos="20000">
                <a:schemeClr val="accent3">
                  <a:alpha val="0"/>
                </a:schemeClr>
              </a:gs>
              <a:gs pos="100000">
                <a:schemeClr val="accent3">
                  <a:lumMod val="60000"/>
                  <a:lumOff val="4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up of a person's face&#10;&#10;Description automatically generated">
            <a:extLst>
              <a:ext uri="{FF2B5EF4-FFF2-40B4-BE49-F238E27FC236}">
                <a16:creationId xmlns:a16="http://schemas.microsoft.com/office/drawing/2014/main" id="{C5D99108-DDB8-89E3-E043-8DEF117B5A8F}"/>
              </a:ext>
            </a:extLst>
          </p:cNvPr>
          <p:cNvPicPr>
            <a:picLocks noChangeAspect="1"/>
          </p:cNvPicPr>
          <p:nvPr/>
        </p:nvPicPr>
        <p:blipFill rotWithShape="1">
          <a:blip r:embed="rId4"/>
          <a:srcRect r="124" b="3"/>
          <a:stretch/>
        </p:blipFill>
        <p:spPr>
          <a:xfrm>
            <a:off x="8296821" y="4378817"/>
            <a:ext cx="3524828" cy="2479183"/>
          </a:xfrm>
          <a:prstGeom prst="rect">
            <a:avLst/>
          </a:prstGeom>
        </p:spPr>
      </p:pic>
      <p:grpSp>
        <p:nvGrpSpPr>
          <p:cNvPr id="31" name="Group 30">
            <a:extLst>
              <a:ext uri="{FF2B5EF4-FFF2-40B4-BE49-F238E27FC236}">
                <a16:creationId xmlns:a16="http://schemas.microsoft.com/office/drawing/2014/main" id="{F3A0B02E-2A29-A1CD-0D60-A9E1681AF3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32" name="Rectangle 31">
              <a:extLst>
                <a:ext uri="{FF2B5EF4-FFF2-40B4-BE49-F238E27FC236}">
                  <a16:creationId xmlns:a16="http://schemas.microsoft.com/office/drawing/2014/main" id="{DB760236-1E5E-7CEA-DCDD-21F3FB288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30D6BAEE-FD58-F5B7-5CF3-A74EB385D7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A qr code on a white background&#10;&#10;Description automatically generated">
            <a:extLst>
              <a:ext uri="{FF2B5EF4-FFF2-40B4-BE49-F238E27FC236}">
                <a16:creationId xmlns:a16="http://schemas.microsoft.com/office/drawing/2014/main" id="{86E5ECD0-9DE9-5AAC-78CE-2385276923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8657" y="4378817"/>
            <a:ext cx="2479184" cy="2479184"/>
          </a:xfrm>
          <a:prstGeom prst="rect">
            <a:avLst/>
          </a:prstGeom>
        </p:spPr>
      </p:pic>
      <p:pic>
        <p:nvPicPr>
          <p:cNvPr id="2" name="Picture 1" descr="A logo with green leaves&#10;&#10;Description automatically generated">
            <a:extLst>
              <a:ext uri="{FF2B5EF4-FFF2-40B4-BE49-F238E27FC236}">
                <a16:creationId xmlns:a16="http://schemas.microsoft.com/office/drawing/2014/main" id="{2ED01716-F1E8-3311-F463-97A9CBEE79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1349" y="341070"/>
            <a:ext cx="4940300" cy="2768600"/>
          </a:xfrm>
          <a:prstGeom prst="rect">
            <a:avLst/>
          </a:prstGeom>
        </p:spPr>
      </p:pic>
    </p:spTree>
    <p:extLst>
      <p:ext uri="{BB962C8B-B14F-4D97-AF65-F5344CB8AC3E}">
        <p14:creationId xmlns:p14="http://schemas.microsoft.com/office/powerpoint/2010/main" val="3091599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BCF330-1DC7-4FFF-9B09-EA9645DEF1D0}"/>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31" name="Rectangle 30">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descr="A poster with text and images&#10;&#10;Description automatically generated">
            <a:extLst>
              <a:ext uri="{FF2B5EF4-FFF2-40B4-BE49-F238E27FC236}">
                <a16:creationId xmlns:a16="http://schemas.microsoft.com/office/drawing/2014/main" id="{8E68E9BE-D92E-2B08-C0D8-E30FFBFA30D4}"/>
              </a:ext>
            </a:extLst>
          </p:cNvPr>
          <p:cNvPicPr>
            <a:picLocks noChangeAspect="1"/>
          </p:cNvPicPr>
          <p:nvPr/>
        </p:nvPicPr>
        <p:blipFill>
          <a:blip r:embed="rId2">
            <a:extLst>
              <a:ext uri="{28A0092B-C50C-407E-A947-70E740481C1C}">
                <a14:useLocalDpi xmlns:a14="http://schemas.microsoft.com/office/drawing/2010/main" val="0"/>
              </a:ext>
            </a:extLst>
          </a:blip>
          <a:srcRect t="86557"/>
          <a:stretch/>
        </p:blipFill>
        <p:spPr>
          <a:xfrm>
            <a:off x="706568" y="2998403"/>
            <a:ext cx="3209544" cy="558523"/>
          </a:xfrm>
          <a:prstGeom prst="rect">
            <a:avLst/>
          </a:prstGeom>
        </p:spPr>
      </p:pic>
      <p:grpSp>
        <p:nvGrpSpPr>
          <p:cNvPr id="34" name="Group 33">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35" name="Rectangle 34">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descr="A poster with text and images&#10;&#10;Description automatically generated">
            <a:extLst>
              <a:ext uri="{FF2B5EF4-FFF2-40B4-BE49-F238E27FC236}">
                <a16:creationId xmlns:a16="http://schemas.microsoft.com/office/drawing/2014/main" id="{79A8875C-6B89-9F4F-7ED1-7E2527B86F24}"/>
              </a:ext>
            </a:extLst>
          </p:cNvPr>
          <p:cNvPicPr>
            <a:picLocks noChangeAspect="1"/>
          </p:cNvPicPr>
          <p:nvPr/>
        </p:nvPicPr>
        <p:blipFill>
          <a:blip r:embed="rId2">
            <a:extLst>
              <a:ext uri="{28A0092B-C50C-407E-A947-70E740481C1C}">
                <a14:useLocalDpi xmlns:a14="http://schemas.microsoft.com/office/drawing/2010/main" val="0"/>
              </a:ext>
            </a:extLst>
          </a:blip>
          <a:srcRect l="35089" t="47857" r="34099" b="24524"/>
          <a:stretch/>
        </p:blipFill>
        <p:spPr>
          <a:xfrm>
            <a:off x="4487333" y="1415563"/>
            <a:ext cx="3209544" cy="3724203"/>
          </a:xfrm>
          <a:prstGeom prst="rect">
            <a:avLst/>
          </a:prstGeom>
        </p:spPr>
      </p:pic>
      <p:grpSp>
        <p:nvGrpSpPr>
          <p:cNvPr id="38" name="Group 37">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39" name="Rectangle 38">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descr="A logo with green leaves&#10;&#10;Description automatically generated">
            <a:extLst>
              <a:ext uri="{FF2B5EF4-FFF2-40B4-BE49-F238E27FC236}">
                <a16:creationId xmlns:a16="http://schemas.microsoft.com/office/drawing/2014/main" id="{2971C430-2147-3B6D-D2EE-9BD20495B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623" y="2396203"/>
            <a:ext cx="3148071" cy="1762921"/>
          </a:xfrm>
          <a:prstGeom prst="rect">
            <a:avLst/>
          </a:prstGeom>
        </p:spPr>
      </p:pic>
    </p:spTree>
    <p:extLst>
      <p:ext uri="{BB962C8B-B14F-4D97-AF65-F5344CB8AC3E}">
        <p14:creationId xmlns:p14="http://schemas.microsoft.com/office/powerpoint/2010/main" val="372042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46A5ED-7ED1-5B6E-82CC-A5CC94A3CA50}"/>
              </a:ext>
            </a:extLst>
          </p:cNvPr>
          <p:cNvSpPr txBox="1"/>
          <p:nvPr/>
        </p:nvSpPr>
        <p:spPr>
          <a:xfrm>
            <a:off x="-452188" y="413359"/>
            <a:ext cx="7081587" cy="1015663"/>
          </a:xfrm>
          <a:prstGeom prst="rect">
            <a:avLst/>
          </a:prstGeom>
          <a:noFill/>
        </p:spPr>
        <p:txBody>
          <a:bodyPr wrap="square" lIns="91440" tIns="45720" rIns="91440" bIns="45720" rtlCol="0" anchor="t">
            <a:spAutoFit/>
          </a:bodyPr>
          <a:lstStyle/>
          <a:p>
            <a:pPr algn="ctr"/>
            <a:r>
              <a:rPr lang="en-US" sz="6000" b="1" dirty="0"/>
              <a:t>What is Trauma?</a:t>
            </a:r>
            <a:endParaRPr lang="en-US" sz="6000" b="1" dirty="0">
              <a:cs typeface="Calibri"/>
            </a:endParaRPr>
          </a:p>
        </p:txBody>
      </p:sp>
      <p:sp>
        <p:nvSpPr>
          <p:cNvPr id="5" name="TextBox 4">
            <a:extLst>
              <a:ext uri="{FF2B5EF4-FFF2-40B4-BE49-F238E27FC236}">
                <a16:creationId xmlns:a16="http://schemas.microsoft.com/office/drawing/2014/main" id="{6835DDC7-EC30-87F7-7722-67B0F0A9C635}"/>
              </a:ext>
            </a:extLst>
          </p:cNvPr>
          <p:cNvSpPr txBox="1"/>
          <p:nvPr/>
        </p:nvSpPr>
        <p:spPr>
          <a:xfrm>
            <a:off x="5010024" y="2206299"/>
            <a:ext cx="683907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i="1" dirty="0">
                <a:ea typeface="+mn-lt"/>
                <a:cs typeface="+mn-lt"/>
              </a:rPr>
              <a:t>Trauma results from an event, series of events, or set of circumstances </a:t>
            </a:r>
            <a:r>
              <a:rPr lang="en-US" sz="2800" i="1" u="sng" dirty="0">
                <a:ea typeface="+mn-lt"/>
                <a:cs typeface="+mn-lt"/>
              </a:rPr>
              <a:t>experienced</a:t>
            </a:r>
            <a:r>
              <a:rPr lang="en-US" sz="2800" i="1" dirty="0">
                <a:ea typeface="+mn-lt"/>
                <a:cs typeface="+mn-lt"/>
              </a:rPr>
              <a:t> by an individual as physically or emotionally harmful or life threatening. </a:t>
            </a:r>
          </a:p>
          <a:p>
            <a:endParaRPr lang="en-US" sz="2800" i="1" dirty="0">
              <a:ea typeface="+mn-lt"/>
              <a:cs typeface="+mn-lt"/>
            </a:endParaRPr>
          </a:p>
          <a:p>
            <a:r>
              <a:rPr lang="en-US" sz="2800" i="1" dirty="0">
                <a:ea typeface="+mn-lt"/>
                <a:cs typeface="+mn-lt"/>
              </a:rPr>
              <a:t>Trauma can have lasting, adverse </a:t>
            </a:r>
            <a:r>
              <a:rPr lang="en-US" sz="2800" i="1" u="sng" dirty="0">
                <a:ea typeface="+mn-lt"/>
                <a:cs typeface="+mn-lt"/>
              </a:rPr>
              <a:t>effects </a:t>
            </a:r>
            <a:r>
              <a:rPr lang="en-US" sz="2800" i="1" dirty="0">
                <a:ea typeface="+mn-lt"/>
                <a:cs typeface="+mn-lt"/>
              </a:rPr>
              <a:t>on the individual’s functioning and mental, physical, social, emotional, or spiritual well-being. </a:t>
            </a:r>
            <a:endParaRPr lang="en-US" sz="2800" dirty="0">
              <a:ea typeface="+mn-lt"/>
              <a:cs typeface="+mn-lt"/>
            </a:endParaRPr>
          </a:p>
          <a:p>
            <a:endParaRPr lang="en-US" sz="1200" i="1" dirty="0">
              <a:cs typeface="Calibri"/>
            </a:endParaRPr>
          </a:p>
          <a:p>
            <a:pPr algn="r"/>
            <a:r>
              <a:rPr lang="en-US" sz="1600" dirty="0">
                <a:ea typeface="+mn-lt"/>
                <a:cs typeface="+mn-lt"/>
              </a:rPr>
              <a:t>SAMHSA: U.S. Substance Abuse and Mental Health Services Administration</a:t>
            </a:r>
            <a:endParaRPr lang="en-US" sz="1600" i="1" dirty="0">
              <a:cs typeface="Calibri"/>
            </a:endParaRPr>
          </a:p>
        </p:txBody>
      </p:sp>
      <p:pic>
        <p:nvPicPr>
          <p:cNvPr id="9" name="Picture 8" descr="A person with arms crossed and many question marks coming out of their head&#10;&#10;Description automatically generated">
            <a:extLst>
              <a:ext uri="{FF2B5EF4-FFF2-40B4-BE49-F238E27FC236}">
                <a16:creationId xmlns:a16="http://schemas.microsoft.com/office/drawing/2014/main" id="{C005B0CF-0255-376F-C29F-E3F3E7EF9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7" y="2315372"/>
            <a:ext cx="4533902" cy="3746090"/>
          </a:xfrm>
          <a:prstGeom prst="rect">
            <a:avLst/>
          </a:prstGeom>
        </p:spPr>
      </p:pic>
      <p:pic>
        <p:nvPicPr>
          <p:cNvPr id="4" name="Picture 3" descr="A logo with green leaves&#10;&#10;Description automatically generated">
            <a:extLst>
              <a:ext uri="{FF2B5EF4-FFF2-40B4-BE49-F238E27FC236}">
                <a16:creationId xmlns:a16="http://schemas.microsoft.com/office/drawing/2014/main" id="{6884E4D1-BA9E-076D-AFD9-5C24F33E6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0304" y="238176"/>
            <a:ext cx="2478797" cy="1389146"/>
          </a:xfrm>
          <a:prstGeom prst="rect">
            <a:avLst/>
          </a:prstGeom>
        </p:spPr>
      </p:pic>
    </p:spTree>
    <p:extLst>
      <p:ext uri="{BB962C8B-B14F-4D97-AF65-F5344CB8AC3E}">
        <p14:creationId xmlns:p14="http://schemas.microsoft.com/office/powerpoint/2010/main" val="3497010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0EA3-E047-0CF8-6733-C770FFDECDD0}"/>
              </a:ext>
            </a:extLst>
          </p:cNvPr>
          <p:cNvSpPr>
            <a:spLocks noGrp="1"/>
          </p:cNvSpPr>
          <p:nvPr>
            <p:ph type="title"/>
          </p:nvPr>
        </p:nvSpPr>
        <p:spPr>
          <a:xfrm>
            <a:off x="838200" y="365125"/>
            <a:ext cx="10515600" cy="1006475"/>
          </a:xfrm>
        </p:spPr>
        <p:txBody>
          <a:bodyPr>
            <a:normAutofit/>
          </a:bodyPr>
          <a:lstStyle/>
          <a:p>
            <a:r>
              <a:rPr lang="en-US" dirty="0"/>
              <a:t>  </a:t>
            </a:r>
            <a:r>
              <a:rPr lang="en-US" b="1" dirty="0"/>
              <a:t>Potentially Traumatic Events</a:t>
            </a:r>
            <a:endParaRPr lang="en-US" b="1" dirty="0">
              <a:solidFill>
                <a:srgbClr val="FF0000"/>
              </a:solidFill>
            </a:endParaRPr>
          </a:p>
        </p:txBody>
      </p:sp>
      <p:graphicFrame>
        <p:nvGraphicFramePr>
          <p:cNvPr id="4" name="Table 4">
            <a:extLst>
              <a:ext uri="{FF2B5EF4-FFF2-40B4-BE49-F238E27FC236}">
                <a16:creationId xmlns:a16="http://schemas.microsoft.com/office/drawing/2014/main" id="{CA24FA6B-9181-CBF5-F5A2-BA4FD9BC2C36}"/>
              </a:ext>
            </a:extLst>
          </p:cNvPr>
          <p:cNvGraphicFramePr>
            <a:graphicFrameLocks noGrp="1"/>
          </p:cNvGraphicFramePr>
          <p:nvPr>
            <p:extLst>
              <p:ext uri="{D42A27DB-BD31-4B8C-83A1-F6EECF244321}">
                <p14:modId xmlns:p14="http://schemas.microsoft.com/office/powerpoint/2010/main" val="2235624047"/>
              </p:ext>
            </p:extLst>
          </p:nvPr>
        </p:nvGraphicFramePr>
        <p:xfrm>
          <a:off x="524325" y="1583265"/>
          <a:ext cx="11143349" cy="4097596"/>
        </p:xfrm>
        <a:graphic>
          <a:graphicData uri="http://schemas.openxmlformats.org/drawingml/2006/table">
            <a:tbl>
              <a:tblPr firstRow="1" bandRow="1">
                <a:tableStyleId>{5C22544A-7EE6-4342-B048-85BDC9FD1C3A}</a:tableStyleId>
              </a:tblPr>
              <a:tblGrid>
                <a:gridCol w="3305635">
                  <a:extLst>
                    <a:ext uri="{9D8B030D-6E8A-4147-A177-3AD203B41FA5}">
                      <a16:colId xmlns:a16="http://schemas.microsoft.com/office/drawing/2014/main" val="4091149077"/>
                    </a:ext>
                  </a:extLst>
                </a:gridCol>
                <a:gridCol w="2037440">
                  <a:extLst>
                    <a:ext uri="{9D8B030D-6E8A-4147-A177-3AD203B41FA5}">
                      <a16:colId xmlns:a16="http://schemas.microsoft.com/office/drawing/2014/main" val="4206542637"/>
                    </a:ext>
                  </a:extLst>
                </a:gridCol>
                <a:gridCol w="2469245">
                  <a:extLst>
                    <a:ext uri="{9D8B030D-6E8A-4147-A177-3AD203B41FA5}">
                      <a16:colId xmlns:a16="http://schemas.microsoft.com/office/drawing/2014/main" val="416752388"/>
                    </a:ext>
                  </a:extLst>
                </a:gridCol>
                <a:gridCol w="3331029">
                  <a:extLst>
                    <a:ext uri="{9D8B030D-6E8A-4147-A177-3AD203B41FA5}">
                      <a16:colId xmlns:a16="http://schemas.microsoft.com/office/drawing/2014/main" val="1214115018"/>
                    </a:ext>
                  </a:extLst>
                </a:gridCol>
              </a:tblGrid>
              <a:tr h="882692">
                <a:tc>
                  <a:txBody>
                    <a:bodyPr/>
                    <a:lstStyle/>
                    <a:p>
                      <a:r>
                        <a:rPr lang="en-US" sz="2400" dirty="0"/>
                        <a:t>Abuse</a:t>
                      </a:r>
                    </a:p>
                  </a:txBody>
                  <a:tcPr/>
                </a:tc>
                <a:tc>
                  <a:txBody>
                    <a:bodyPr/>
                    <a:lstStyle/>
                    <a:p>
                      <a:r>
                        <a:rPr lang="en-US" sz="2400" dirty="0"/>
                        <a:t>Loss</a:t>
                      </a:r>
                    </a:p>
                  </a:txBody>
                  <a:tcPr/>
                </a:tc>
                <a:tc>
                  <a:txBody>
                    <a:bodyPr/>
                    <a:lstStyle/>
                    <a:p>
                      <a:r>
                        <a:rPr lang="en-US" sz="2400" dirty="0"/>
                        <a:t>Injury/Disruption</a:t>
                      </a:r>
                    </a:p>
                  </a:txBody>
                  <a:tcPr/>
                </a:tc>
                <a:tc>
                  <a:txBody>
                    <a:bodyPr/>
                    <a:lstStyle/>
                    <a:p>
                      <a:r>
                        <a:rPr lang="en-US" sz="2400" dirty="0"/>
                        <a:t>Chronic Stressors</a:t>
                      </a:r>
                    </a:p>
                  </a:txBody>
                  <a:tcPr/>
                </a:tc>
                <a:extLst>
                  <a:ext uri="{0D108BD9-81ED-4DB2-BD59-A6C34878D82A}">
                    <a16:rowId xmlns:a16="http://schemas.microsoft.com/office/drawing/2014/main" val="92691714"/>
                  </a:ext>
                </a:extLst>
              </a:tr>
              <a:tr h="3214904">
                <a:tc>
                  <a:txBody>
                    <a:bodyPr/>
                    <a:lstStyle/>
                    <a:p>
                      <a:pPr marL="285750" indent="-285750">
                        <a:buFont typeface="Arial" panose="020B0604020202020204" pitchFamily="34" charset="0"/>
                        <a:buChar char="•"/>
                      </a:pPr>
                      <a:r>
                        <a:rPr lang="en-US" sz="2000" dirty="0"/>
                        <a:t>Emotional</a:t>
                      </a:r>
                    </a:p>
                    <a:p>
                      <a:pPr marL="285750" indent="-285750">
                        <a:buFont typeface="Arial" panose="020B0604020202020204" pitchFamily="34" charset="0"/>
                        <a:buChar char="•"/>
                      </a:pPr>
                      <a:r>
                        <a:rPr lang="en-US" sz="2000" dirty="0"/>
                        <a:t>Sexual</a:t>
                      </a:r>
                    </a:p>
                    <a:p>
                      <a:pPr marL="285750" indent="-285750">
                        <a:buFont typeface="Arial" panose="020B0604020202020204" pitchFamily="34" charset="0"/>
                        <a:buChar char="•"/>
                      </a:pPr>
                      <a:r>
                        <a:rPr lang="en-US" sz="2000" dirty="0"/>
                        <a:t>Physical</a:t>
                      </a:r>
                    </a:p>
                    <a:p>
                      <a:pPr marL="285750" indent="-285750">
                        <a:buFont typeface="Arial" panose="020B0604020202020204" pitchFamily="34" charset="0"/>
                        <a:buChar char="•"/>
                      </a:pPr>
                      <a:r>
                        <a:rPr lang="en-US" sz="2000" dirty="0"/>
                        <a:t>Intimate partner violence</a:t>
                      </a:r>
                    </a:p>
                    <a:p>
                      <a:pPr marL="285750" indent="-285750">
                        <a:buFont typeface="Arial" panose="020B0604020202020204" pitchFamily="34" charset="0"/>
                        <a:buChar char="•"/>
                      </a:pPr>
                      <a:r>
                        <a:rPr lang="en-US" sz="2000" dirty="0"/>
                        <a:t>Witnessing violence</a:t>
                      </a:r>
                    </a:p>
                    <a:p>
                      <a:pPr marL="285750" indent="-285750">
                        <a:buFont typeface="Arial" panose="020B0604020202020204" pitchFamily="34" charset="0"/>
                        <a:buChar char="•"/>
                      </a:pPr>
                      <a:r>
                        <a:rPr lang="en-US" sz="2000" dirty="0"/>
                        <a:t>Bullying</a:t>
                      </a:r>
                    </a:p>
                    <a:p>
                      <a:pPr marL="285750" indent="-285750">
                        <a:buFont typeface="Arial" panose="020B0604020202020204" pitchFamily="34" charset="0"/>
                        <a:buChar char="•"/>
                      </a:pPr>
                      <a:r>
                        <a:rPr lang="en-US" sz="2000" dirty="0"/>
                        <a:t>Cyberbullying</a:t>
                      </a:r>
                    </a:p>
                  </a:txBody>
                  <a:tcPr/>
                </a:tc>
                <a:tc>
                  <a:txBody>
                    <a:bodyPr/>
                    <a:lstStyle/>
                    <a:p>
                      <a:pPr marL="285750" indent="-285750">
                        <a:buFont typeface="Arial" panose="020B0604020202020204" pitchFamily="34" charset="0"/>
                        <a:buChar char="•"/>
                      </a:pPr>
                      <a:r>
                        <a:rPr lang="en-US" sz="2000" dirty="0"/>
                        <a:t>Death</a:t>
                      </a:r>
                    </a:p>
                    <a:p>
                      <a:pPr marL="285750" indent="-285750">
                        <a:buFont typeface="Arial" panose="020B0604020202020204" pitchFamily="34" charset="0"/>
                        <a:buChar char="•"/>
                      </a:pPr>
                      <a:r>
                        <a:rPr lang="en-US" sz="2000" dirty="0"/>
                        <a:t>Abandonment</a:t>
                      </a:r>
                    </a:p>
                    <a:p>
                      <a:pPr marL="285750" indent="-285750">
                        <a:buFont typeface="Arial" panose="020B0604020202020204" pitchFamily="34" charset="0"/>
                        <a:buChar char="•"/>
                      </a:pPr>
                      <a:r>
                        <a:rPr lang="en-US" sz="2000" dirty="0"/>
                        <a:t>Neglect</a:t>
                      </a:r>
                    </a:p>
                    <a:p>
                      <a:pPr marL="285750" indent="-285750">
                        <a:buFont typeface="Arial" panose="020B0604020202020204" pitchFamily="34" charset="0"/>
                        <a:buChar char="•"/>
                      </a:pPr>
                      <a:r>
                        <a:rPr lang="en-US" sz="2000" dirty="0"/>
                        <a:t>Separation</a:t>
                      </a:r>
                    </a:p>
                    <a:p>
                      <a:pPr marL="0" indent="0">
                        <a:buFont typeface="Arial" panose="020B0604020202020204" pitchFamily="34" charset="0"/>
                        <a:buNone/>
                      </a:pPr>
                      <a:endParaRPr lang="en-US" dirty="0"/>
                    </a:p>
                  </a:txBody>
                  <a:tcPr/>
                </a:tc>
                <a:tc>
                  <a:txBody>
                    <a:bodyPr/>
                    <a:lstStyle/>
                    <a:p>
                      <a:pPr marL="285750" indent="-285750">
                        <a:buFont typeface="Arial" panose="020B0604020202020204" pitchFamily="34" charset="0"/>
                        <a:buChar char="•"/>
                      </a:pPr>
                      <a:r>
                        <a:rPr lang="en-US" sz="2000" dirty="0"/>
                        <a:t>Natural disaster</a:t>
                      </a:r>
                    </a:p>
                    <a:p>
                      <a:pPr marL="285750" indent="-285750">
                        <a:buFont typeface="Arial" panose="020B0604020202020204" pitchFamily="34" charset="0"/>
                        <a:buChar char="•"/>
                      </a:pPr>
                      <a:r>
                        <a:rPr lang="en-US" sz="2000" dirty="0"/>
                        <a:t>Accidents</a:t>
                      </a:r>
                    </a:p>
                    <a:p>
                      <a:pPr marL="285750" indent="-285750">
                        <a:buFont typeface="Arial" panose="020B0604020202020204" pitchFamily="34" charset="0"/>
                        <a:buChar char="•"/>
                      </a:pPr>
                      <a:r>
                        <a:rPr lang="en-US" sz="2000" dirty="0"/>
                        <a:t>Terrorism</a:t>
                      </a:r>
                    </a:p>
                    <a:p>
                      <a:pPr marL="285750" indent="-285750">
                        <a:buFont typeface="Arial" panose="020B0604020202020204" pitchFamily="34" charset="0"/>
                        <a:buChar char="•"/>
                      </a:pPr>
                      <a:r>
                        <a:rPr lang="en-US" sz="2000" dirty="0"/>
                        <a:t>War</a:t>
                      </a:r>
                    </a:p>
                  </a:txBody>
                  <a:tcPr/>
                </a:tc>
                <a:tc>
                  <a:txBody>
                    <a:bodyPr/>
                    <a:lstStyle/>
                    <a:p>
                      <a:pPr marL="285750" indent="-285750">
                        <a:buFont typeface="Arial" panose="020B0604020202020204" pitchFamily="34" charset="0"/>
                        <a:buChar char="•"/>
                      </a:pPr>
                      <a:r>
                        <a:rPr lang="en-US" sz="2000" dirty="0"/>
                        <a:t>Poverty</a:t>
                      </a:r>
                    </a:p>
                    <a:p>
                      <a:pPr marL="285750" indent="-285750">
                        <a:buFont typeface="Arial" panose="020B0604020202020204" pitchFamily="34" charset="0"/>
                        <a:buChar char="•"/>
                      </a:pPr>
                      <a:r>
                        <a:rPr lang="en-US" sz="2000" dirty="0"/>
                        <a:t>Racism</a:t>
                      </a:r>
                    </a:p>
                    <a:p>
                      <a:pPr marL="285750" indent="-285750">
                        <a:buFont typeface="Arial" panose="020B0604020202020204" pitchFamily="34" charset="0"/>
                        <a:buChar char="•"/>
                      </a:pPr>
                      <a:r>
                        <a:rPr lang="en-US" sz="2000" dirty="0"/>
                        <a:t>Chronic Illness or Invasive medical procedures</a:t>
                      </a:r>
                    </a:p>
                    <a:p>
                      <a:pPr marL="285750" indent="-285750">
                        <a:buFont typeface="Arial" panose="020B0604020202020204" pitchFamily="34" charset="0"/>
                        <a:buChar char="•"/>
                      </a:pPr>
                      <a:r>
                        <a:rPr lang="en-US" sz="2000" dirty="0"/>
                        <a:t>Community trauma</a:t>
                      </a:r>
                    </a:p>
                    <a:p>
                      <a:pPr marL="285750" indent="-285750">
                        <a:buFont typeface="Arial" panose="020B0604020202020204" pitchFamily="34" charset="0"/>
                        <a:buChar char="•"/>
                      </a:pPr>
                      <a:r>
                        <a:rPr lang="en-US" sz="2000" dirty="0"/>
                        <a:t>Historical trauma</a:t>
                      </a:r>
                    </a:p>
                    <a:p>
                      <a:pPr marL="285750" indent="-285750">
                        <a:buFont typeface="Arial" panose="020B0604020202020204" pitchFamily="34" charset="0"/>
                        <a:buChar char="•"/>
                      </a:pPr>
                      <a:r>
                        <a:rPr lang="en-US" sz="2000" dirty="0"/>
                        <a:t>Family/relational stress or disfunction</a:t>
                      </a:r>
                    </a:p>
                    <a:p>
                      <a:pPr marL="285750" indent="-285750">
                        <a:buFont typeface="Arial" panose="020B0604020202020204" pitchFamily="34" charset="0"/>
                        <a:buChar char="•"/>
                      </a:pPr>
                      <a:r>
                        <a:rPr lang="en-US" sz="2000" dirty="0"/>
                        <a:t>Institutional trauma</a:t>
                      </a:r>
                    </a:p>
                  </a:txBody>
                  <a:tcPr/>
                </a:tc>
                <a:extLst>
                  <a:ext uri="{0D108BD9-81ED-4DB2-BD59-A6C34878D82A}">
                    <a16:rowId xmlns:a16="http://schemas.microsoft.com/office/drawing/2014/main" val="527372217"/>
                  </a:ext>
                </a:extLst>
              </a:tr>
            </a:tbl>
          </a:graphicData>
        </a:graphic>
      </p:graphicFrame>
      <p:pic>
        <p:nvPicPr>
          <p:cNvPr id="3" name="Picture 2" descr="A logo with green leaves&#10;&#10;Description automatically generated">
            <a:extLst>
              <a:ext uri="{FF2B5EF4-FFF2-40B4-BE49-F238E27FC236}">
                <a16:creationId xmlns:a16="http://schemas.microsoft.com/office/drawing/2014/main" id="{8F41CC8A-4BC7-F8B3-5A85-1AA01D74A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6921" y="254075"/>
            <a:ext cx="1994115" cy="1117525"/>
          </a:xfrm>
          <a:prstGeom prst="rect">
            <a:avLst/>
          </a:prstGeom>
        </p:spPr>
      </p:pic>
    </p:spTree>
    <p:extLst>
      <p:ext uri="{BB962C8B-B14F-4D97-AF65-F5344CB8AC3E}">
        <p14:creationId xmlns:p14="http://schemas.microsoft.com/office/powerpoint/2010/main" val="1750194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BFF5B2E-7CA4-65A6-7114-ECAAFF1B2FE0}"/>
              </a:ext>
            </a:extLst>
          </p:cNvPr>
          <p:cNvSpPr txBox="1"/>
          <p:nvPr/>
        </p:nvSpPr>
        <p:spPr>
          <a:xfrm>
            <a:off x="838200" y="312953"/>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kern="1200" dirty="0">
                <a:solidFill>
                  <a:schemeClr val="tx1"/>
                </a:solidFill>
                <a:latin typeface="+mj-lt"/>
                <a:ea typeface="+mj-ea"/>
                <a:cs typeface="+mj-cs"/>
              </a:rPr>
              <a:t>Trauma Is Common</a:t>
            </a:r>
          </a:p>
        </p:txBody>
      </p:sp>
      <p:sp>
        <p:nvSpPr>
          <p:cNvPr id="13"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Diagram 3">
            <a:extLst>
              <a:ext uri="{FF2B5EF4-FFF2-40B4-BE49-F238E27FC236}">
                <a16:creationId xmlns:a16="http://schemas.microsoft.com/office/drawing/2014/main" id="{18356A03-A301-90B2-C7CF-E05FC8CE1DBA}"/>
              </a:ext>
            </a:extLst>
          </p:cNvPr>
          <p:cNvGraphicFramePr/>
          <p:nvPr>
            <p:extLst>
              <p:ext uri="{D42A27DB-BD31-4B8C-83A1-F6EECF244321}">
                <p14:modId xmlns:p14="http://schemas.microsoft.com/office/powerpoint/2010/main" val="1606491201"/>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logo with green leaves&#10;&#10;Description automatically generated">
            <a:extLst>
              <a:ext uri="{FF2B5EF4-FFF2-40B4-BE49-F238E27FC236}">
                <a16:creationId xmlns:a16="http://schemas.microsoft.com/office/drawing/2014/main" id="{639C2685-CBED-584C-1B05-75F8AF4889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9463" y="254216"/>
            <a:ext cx="2520491" cy="1412512"/>
          </a:xfrm>
          <a:prstGeom prst="rect">
            <a:avLst/>
          </a:prstGeom>
        </p:spPr>
      </p:pic>
    </p:spTree>
    <p:extLst>
      <p:ext uri="{BB962C8B-B14F-4D97-AF65-F5344CB8AC3E}">
        <p14:creationId xmlns:p14="http://schemas.microsoft.com/office/powerpoint/2010/main" val="3635618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097CAE-C282-AF01-A054-19E92341EB37}"/>
              </a:ext>
            </a:extLst>
          </p:cNvPr>
          <p:cNvSpPr txBox="1"/>
          <p:nvPr/>
        </p:nvSpPr>
        <p:spPr>
          <a:xfrm>
            <a:off x="1092820" y="546410"/>
            <a:ext cx="9991492" cy="707886"/>
          </a:xfrm>
          <a:prstGeom prst="rect">
            <a:avLst/>
          </a:prstGeom>
          <a:noFill/>
        </p:spPr>
        <p:txBody>
          <a:bodyPr wrap="square" rtlCol="0">
            <a:spAutoFit/>
          </a:bodyPr>
          <a:lstStyle/>
          <a:p>
            <a:r>
              <a:rPr lang="en-US" sz="4000" b="1" dirty="0"/>
              <a:t>Basic Assumptions About Trauma</a:t>
            </a:r>
          </a:p>
        </p:txBody>
      </p:sp>
      <p:sp>
        <p:nvSpPr>
          <p:cNvPr id="3" name="TextBox 2">
            <a:extLst>
              <a:ext uri="{FF2B5EF4-FFF2-40B4-BE49-F238E27FC236}">
                <a16:creationId xmlns:a16="http://schemas.microsoft.com/office/drawing/2014/main" id="{E1CA92CA-248E-F8C6-4ADB-CE29C16CBA49}"/>
              </a:ext>
            </a:extLst>
          </p:cNvPr>
          <p:cNvSpPr txBox="1"/>
          <p:nvPr/>
        </p:nvSpPr>
        <p:spPr>
          <a:xfrm>
            <a:off x="1092820" y="1489560"/>
            <a:ext cx="10451480" cy="954107"/>
          </a:xfrm>
          <a:prstGeom prst="rect">
            <a:avLst/>
          </a:prstGeom>
          <a:noFill/>
        </p:spPr>
        <p:txBody>
          <a:bodyPr wrap="square" rtlCol="0">
            <a:spAutoFit/>
          </a:bodyPr>
          <a:lstStyle/>
          <a:p>
            <a:r>
              <a:rPr lang="en-US" sz="2800" dirty="0"/>
              <a:t>Traumatic events can overwhelm an individual’s capacity to integrate experiences in the normal way</a:t>
            </a:r>
          </a:p>
        </p:txBody>
      </p:sp>
      <p:sp>
        <p:nvSpPr>
          <p:cNvPr id="4" name="TextBox 3">
            <a:extLst>
              <a:ext uri="{FF2B5EF4-FFF2-40B4-BE49-F238E27FC236}">
                <a16:creationId xmlns:a16="http://schemas.microsoft.com/office/drawing/2014/main" id="{A62FC860-0E4E-0D03-6DA7-082C3834BA44}"/>
              </a:ext>
            </a:extLst>
          </p:cNvPr>
          <p:cNvSpPr txBox="1"/>
          <p:nvPr/>
        </p:nvSpPr>
        <p:spPr>
          <a:xfrm>
            <a:off x="3982665" y="2771199"/>
            <a:ext cx="8084634" cy="923330"/>
          </a:xfrm>
          <a:prstGeom prst="rect">
            <a:avLst/>
          </a:prstGeom>
          <a:noFill/>
        </p:spPr>
        <p:txBody>
          <a:bodyPr wrap="square" rtlCol="0">
            <a:spAutoFit/>
          </a:bodyPr>
          <a:lstStyle/>
          <a:p>
            <a:r>
              <a:rPr lang="en-US" dirty="0"/>
              <a:t>Traumatic experiences can be split off from normal functioning and experience</a:t>
            </a:r>
          </a:p>
          <a:p>
            <a:endParaRPr lang="en-US" dirty="0"/>
          </a:p>
          <a:p>
            <a:r>
              <a:rPr lang="en-US" dirty="0"/>
              <a:t>This is a </a:t>
            </a:r>
            <a:r>
              <a:rPr lang="en-US" u="sng" dirty="0"/>
              <a:t>protective and adaptive response to abnormal experience</a:t>
            </a:r>
            <a:endParaRPr lang="en-US" dirty="0"/>
          </a:p>
        </p:txBody>
      </p:sp>
      <p:sp>
        <p:nvSpPr>
          <p:cNvPr id="5" name="TextBox 4">
            <a:extLst>
              <a:ext uri="{FF2B5EF4-FFF2-40B4-BE49-F238E27FC236}">
                <a16:creationId xmlns:a16="http://schemas.microsoft.com/office/drawing/2014/main" id="{958F75E8-5B50-E995-1DEB-A6BC5F0BAE88}"/>
              </a:ext>
            </a:extLst>
          </p:cNvPr>
          <p:cNvSpPr txBox="1"/>
          <p:nvPr/>
        </p:nvSpPr>
        <p:spPr>
          <a:xfrm>
            <a:off x="3982665" y="4010988"/>
            <a:ext cx="8084634" cy="2031325"/>
          </a:xfrm>
          <a:prstGeom prst="rect">
            <a:avLst/>
          </a:prstGeom>
          <a:noFill/>
        </p:spPr>
        <p:txBody>
          <a:bodyPr wrap="square" rtlCol="0">
            <a:spAutoFit/>
          </a:bodyPr>
          <a:lstStyle/>
          <a:p>
            <a:r>
              <a:rPr lang="en-US" dirty="0"/>
              <a:t>Even when we are not actively thinking about or remembering traumatic experiences, they are inaccessible to consciousness, they have the power to shape an individual’s daily functioning and behavior</a:t>
            </a:r>
          </a:p>
          <a:p>
            <a:endParaRPr lang="en-US" dirty="0"/>
          </a:p>
          <a:p>
            <a:r>
              <a:rPr lang="en-US" b="1" dirty="0"/>
              <a:t>A person may alternate between:</a:t>
            </a:r>
          </a:p>
          <a:p>
            <a:r>
              <a:rPr lang="en-US" dirty="0"/>
              <a:t>		Functioning as if the trauma never occurred</a:t>
            </a:r>
          </a:p>
          <a:p>
            <a:r>
              <a:rPr lang="en-US" dirty="0"/>
              <a:t>		Functioning as if the trauma is still occurring</a:t>
            </a:r>
          </a:p>
        </p:txBody>
      </p:sp>
      <p:pic>
        <p:nvPicPr>
          <p:cNvPr id="8" name="Picture 7">
            <a:extLst>
              <a:ext uri="{FF2B5EF4-FFF2-40B4-BE49-F238E27FC236}">
                <a16:creationId xmlns:a16="http://schemas.microsoft.com/office/drawing/2014/main" id="{658B38ED-221A-D72D-0C3C-B3DE410DBCE7}"/>
              </a:ext>
            </a:extLst>
          </p:cNvPr>
          <p:cNvPicPr>
            <a:picLocks noChangeAspect="1"/>
          </p:cNvPicPr>
          <p:nvPr/>
        </p:nvPicPr>
        <p:blipFill>
          <a:blip r:embed="rId3"/>
          <a:stretch>
            <a:fillRect/>
          </a:stretch>
        </p:blipFill>
        <p:spPr>
          <a:xfrm>
            <a:off x="229905" y="2494266"/>
            <a:ext cx="3752760" cy="2785976"/>
          </a:xfrm>
          <a:prstGeom prst="rect">
            <a:avLst/>
          </a:prstGeom>
        </p:spPr>
      </p:pic>
      <p:pic>
        <p:nvPicPr>
          <p:cNvPr id="7" name="Picture 6" descr="A logo with green leaves&#10;&#10;Description automatically generated">
            <a:extLst>
              <a:ext uri="{FF2B5EF4-FFF2-40B4-BE49-F238E27FC236}">
                <a16:creationId xmlns:a16="http://schemas.microsoft.com/office/drawing/2014/main" id="{69F2016F-E93F-0026-AEF1-EB3AC4CCF8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1423" y="261748"/>
            <a:ext cx="2120671" cy="1188448"/>
          </a:xfrm>
          <a:prstGeom prst="rect">
            <a:avLst/>
          </a:prstGeom>
        </p:spPr>
      </p:pic>
    </p:spTree>
    <p:extLst>
      <p:ext uri="{BB962C8B-B14F-4D97-AF65-F5344CB8AC3E}">
        <p14:creationId xmlns:p14="http://schemas.microsoft.com/office/powerpoint/2010/main" val="2022451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2" name="Rectangle 104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4" name="Freeform: Shape 104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descr="Post-Traumatic Stress Disorder">
            <a:extLst>
              <a:ext uri="{FF2B5EF4-FFF2-40B4-BE49-F238E27FC236}">
                <a16:creationId xmlns:a16="http://schemas.microsoft.com/office/drawing/2014/main" id="{B6BD5D76-AEBA-4FF8-6EDE-E8E0F1BB69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47527" y="685798"/>
            <a:ext cx="8220746" cy="4953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green leaves&#10;&#10;Description automatically generated">
            <a:extLst>
              <a:ext uri="{FF2B5EF4-FFF2-40B4-BE49-F238E27FC236}">
                <a16:creationId xmlns:a16="http://schemas.microsoft.com/office/drawing/2014/main" id="{D91E4A47-6715-400B-6C28-B3D6DFAF7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3863" y="341312"/>
            <a:ext cx="1544097" cy="865329"/>
          </a:xfrm>
          <a:prstGeom prst="rect">
            <a:avLst/>
          </a:prstGeom>
        </p:spPr>
      </p:pic>
    </p:spTree>
    <p:extLst>
      <p:ext uri="{BB962C8B-B14F-4D97-AF65-F5344CB8AC3E}">
        <p14:creationId xmlns:p14="http://schemas.microsoft.com/office/powerpoint/2010/main" val="2266458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1AEC4FF5-FE19-FF42-97BF-0CC07AE3FFDC}"/>
              </a:ext>
            </a:extLst>
          </p:cNvPr>
          <p:cNvSpPr/>
          <p:nvPr/>
        </p:nvSpPr>
        <p:spPr>
          <a:xfrm>
            <a:off x="1392293" y="507412"/>
            <a:ext cx="3315174" cy="330258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One’s culture can play a role in the interpretation and perception of a traumatic events and the trauma symptoms they experience</a:t>
            </a:r>
          </a:p>
        </p:txBody>
      </p:sp>
      <p:sp>
        <p:nvSpPr>
          <p:cNvPr id="3" name="Flowchart: Connector 2">
            <a:extLst>
              <a:ext uri="{FF2B5EF4-FFF2-40B4-BE49-F238E27FC236}">
                <a16:creationId xmlns:a16="http://schemas.microsoft.com/office/drawing/2014/main" id="{890FA59A-B81E-F6DB-099F-4F3F8BABC6EB}"/>
              </a:ext>
            </a:extLst>
          </p:cNvPr>
          <p:cNvSpPr/>
          <p:nvPr/>
        </p:nvSpPr>
        <p:spPr>
          <a:xfrm>
            <a:off x="7153869" y="1426867"/>
            <a:ext cx="4949840" cy="4631534"/>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Culture determines acceptable responses to trauma and shapes the expression of distress</a:t>
            </a:r>
          </a:p>
          <a:p>
            <a:pPr algn="ctr"/>
            <a:endParaRPr lang="en-US" dirty="0"/>
          </a:p>
          <a:p>
            <a:r>
              <a:rPr lang="en-US" dirty="0"/>
              <a:t>Culture influences how one assigns meaning to an event or symptom</a:t>
            </a:r>
          </a:p>
          <a:p>
            <a:pPr algn="ctr"/>
            <a:endParaRPr lang="en-US" dirty="0"/>
          </a:p>
          <a:p>
            <a:r>
              <a:rPr lang="en-US" dirty="0"/>
              <a:t>Culture influences how people convey traumatic stress through behavior, emotions, and thinking</a:t>
            </a:r>
          </a:p>
        </p:txBody>
      </p:sp>
      <p:sp>
        <p:nvSpPr>
          <p:cNvPr id="4" name="TextBox 3">
            <a:extLst>
              <a:ext uri="{FF2B5EF4-FFF2-40B4-BE49-F238E27FC236}">
                <a16:creationId xmlns:a16="http://schemas.microsoft.com/office/drawing/2014/main" id="{CD8B4C96-6A43-8D6B-716D-47449F1944FB}"/>
              </a:ext>
            </a:extLst>
          </p:cNvPr>
          <p:cNvSpPr txBox="1"/>
          <p:nvPr/>
        </p:nvSpPr>
        <p:spPr>
          <a:xfrm>
            <a:off x="401377" y="4072560"/>
            <a:ext cx="6752492" cy="2123658"/>
          </a:xfrm>
          <a:prstGeom prst="rect">
            <a:avLst/>
          </a:prstGeom>
          <a:noFill/>
        </p:spPr>
        <p:txBody>
          <a:bodyPr wrap="square" rtlCol="0">
            <a:spAutoFit/>
          </a:bodyPr>
          <a:lstStyle/>
          <a:p>
            <a:r>
              <a:rPr lang="en-US" sz="4400" dirty="0"/>
              <a:t>Trauma is not the same for everyone. Culture may matter</a:t>
            </a:r>
          </a:p>
        </p:txBody>
      </p:sp>
      <p:pic>
        <p:nvPicPr>
          <p:cNvPr id="6" name="Picture 5" descr="A logo with green leaves&#10;&#10;Description automatically generated">
            <a:extLst>
              <a:ext uri="{FF2B5EF4-FFF2-40B4-BE49-F238E27FC236}">
                <a16:creationId xmlns:a16="http://schemas.microsoft.com/office/drawing/2014/main" id="{5F68F8AB-E770-36F4-4E8C-6C59C0B56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2420" y="119732"/>
            <a:ext cx="2086536" cy="1169318"/>
          </a:xfrm>
          <a:prstGeom prst="rect">
            <a:avLst/>
          </a:prstGeom>
        </p:spPr>
      </p:pic>
    </p:spTree>
    <p:extLst>
      <p:ext uri="{BB962C8B-B14F-4D97-AF65-F5344CB8AC3E}">
        <p14:creationId xmlns:p14="http://schemas.microsoft.com/office/powerpoint/2010/main" val="2468922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439ADFC1-96EE-E6A6-1FEE-0F4190A7E260}"/>
              </a:ext>
            </a:extLst>
          </p:cNvPr>
          <p:cNvSpPr/>
          <p:nvPr/>
        </p:nvSpPr>
        <p:spPr>
          <a:xfrm>
            <a:off x="903186" y="333231"/>
            <a:ext cx="5192814" cy="473171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0" i="0" u="none" strike="noStrike" dirty="0">
                <a:solidFill>
                  <a:schemeClr val="bg1"/>
                </a:solidFill>
                <a:effectLst/>
                <a:latin typeface="Calibri" panose="020F0502020204030204" pitchFamily="34" charset="0"/>
              </a:rPr>
              <a:t>Culture can be a source of strength or resilience that contributes to safety and wellbeing. </a:t>
            </a:r>
          </a:p>
          <a:p>
            <a:endParaRPr lang="en-US" sz="2000" dirty="0">
              <a:solidFill>
                <a:schemeClr val="bg1"/>
              </a:solidFill>
              <a:latin typeface="Calibri" panose="020F0502020204030204" pitchFamily="34" charset="0"/>
            </a:endParaRPr>
          </a:p>
          <a:p>
            <a:r>
              <a:rPr lang="en-US" sz="2000" b="0" i="0" u="none" strike="noStrike" dirty="0">
                <a:solidFill>
                  <a:schemeClr val="bg1"/>
                </a:solidFill>
                <a:effectLst/>
                <a:latin typeface="Calibri" panose="020F0502020204030204" pitchFamily="34" charset="0"/>
              </a:rPr>
              <a:t>At the same time, however, certain cultural norms and practices (sexism, xenophobia) can put members at risk for harm and greater trauma responses</a:t>
            </a:r>
            <a:endParaRPr lang="en-US" sz="2000" dirty="0">
              <a:solidFill>
                <a:schemeClr val="bg1"/>
              </a:solidFill>
            </a:endParaRPr>
          </a:p>
        </p:txBody>
      </p:sp>
      <p:sp>
        <p:nvSpPr>
          <p:cNvPr id="3" name="Flowchart: Connector 2">
            <a:extLst>
              <a:ext uri="{FF2B5EF4-FFF2-40B4-BE49-F238E27FC236}">
                <a16:creationId xmlns:a16="http://schemas.microsoft.com/office/drawing/2014/main" id="{A762486E-7927-1D74-439F-903A01F00806}"/>
              </a:ext>
            </a:extLst>
          </p:cNvPr>
          <p:cNvSpPr/>
          <p:nvPr/>
        </p:nvSpPr>
        <p:spPr>
          <a:xfrm>
            <a:off x="7111904" y="2009670"/>
            <a:ext cx="4664765" cy="433213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t>Nightmares can be categorized as a posttraumatic stress symptom, but in some cultures, this is a form of ancestral communication and serves as spiritual communication</a:t>
            </a:r>
          </a:p>
        </p:txBody>
      </p:sp>
      <p:sp>
        <p:nvSpPr>
          <p:cNvPr id="4" name="TextBox 3">
            <a:extLst>
              <a:ext uri="{FF2B5EF4-FFF2-40B4-BE49-F238E27FC236}">
                <a16:creationId xmlns:a16="http://schemas.microsoft.com/office/drawing/2014/main" id="{AE692E00-31DF-6D5D-4906-89602E7BCD77}"/>
              </a:ext>
            </a:extLst>
          </p:cNvPr>
          <p:cNvSpPr txBox="1"/>
          <p:nvPr/>
        </p:nvSpPr>
        <p:spPr>
          <a:xfrm>
            <a:off x="415331" y="5064947"/>
            <a:ext cx="6804320" cy="1323439"/>
          </a:xfrm>
          <a:prstGeom prst="rect">
            <a:avLst/>
          </a:prstGeom>
          <a:noFill/>
        </p:spPr>
        <p:txBody>
          <a:bodyPr wrap="square" rtlCol="0">
            <a:spAutoFit/>
          </a:bodyPr>
          <a:lstStyle/>
          <a:p>
            <a:r>
              <a:rPr lang="en-US" sz="4000" dirty="0"/>
              <a:t>Cultural Diversity in Symptom Expression and Recognition</a:t>
            </a:r>
          </a:p>
        </p:txBody>
      </p:sp>
      <p:pic>
        <p:nvPicPr>
          <p:cNvPr id="6" name="Picture 5" descr="A logo with green leaves&#10;&#10;Description automatically generated">
            <a:extLst>
              <a:ext uri="{FF2B5EF4-FFF2-40B4-BE49-F238E27FC236}">
                <a16:creationId xmlns:a16="http://schemas.microsoft.com/office/drawing/2014/main" id="{348B1684-1DC8-C1A5-6EA6-161DE3ED8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474" y="199756"/>
            <a:ext cx="2675729" cy="1499509"/>
          </a:xfrm>
          <a:prstGeom prst="rect">
            <a:avLst/>
          </a:prstGeom>
        </p:spPr>
      </p:pic>
    </p:spTree>
    <p:extLst>
      <p:ext uri="{BB962C8B-B14F-4D97-AF65-F5344CB8AC3E}">
        <p14:creationId xmlns:p14="http://schemas.microsoft.com/office/powerpoint/2010/main" val="30375813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EA041B1E6E1E46A04FE15A8F84216A" ma:contentTypeVersion="4" ma:contentTypeDescription="Create a new document." ma:contentTypeScope="" ma:versionID="e2a44a2d0bbc59c30666bcd76ea7fd38">
  <xsd:schema xmlns:xsd="http://www.w3.org/2001/XMLSchema" xmlns:xs="http://www.w3.org/2001/XMLSchema" xmlns:p="http://schemas.microsoft.com/office/2006/metadata/properties" xmlns:ns3="4ba0ab19-95b7-43d6-9510-2d3f30d39884" targetNamespace="http://schemas.microsoft.com/office/2006/metadata/properties" ma:root="true" ma:fieldsID="879b8debbdf67e5d384556bc093c90e5" ns3:_="">
    <xsd:import namespace="4ba0ab19-95b7-43d6-9510-2d3f30d39884"/>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a0ab19-95b7-43d6-9510-2d3f30d398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1A07D6-8E5C-4605-88E9-C1A69E85FE6F}">
  <ds:schemaRefs>
    <ds:schemaRef ds:uri="http://schemas.microsoft.com/sharepoint/v3/contenttype/forms"/>
  </ds:schemaRefs>
</ds:datastoreItem>
</file>

<file path=customXml/itemProps2.xml><?xml version="1.0" encoding="utf-8"?>
<ds:datastoreItem xmlns:ds="http://schemas.openxmlformats.org/officeDocument/2006/customXml" ds:itemID="{BF33CB43-85C2-423F-9780-A31F6911642A}">
  <ds:schemaRefs>
    <ds:schemaRef ds:uri="http://purl.org/dc/dcmitype/"/>
    <ds:schemaRef ds:uri="http://schemas.microsoft.com/office/2006/metadata/properties"/>
    <ds:schemaRef ds:uri="http://schemas.microsoft.com/office/2006/documentManagement/types"/>
    <ds:schemaRef ds:uri="4ba0ab19-95b7-43d6-9510-2d3f30d39884"/>
    <ds:schemaRef ds:uri="http://purl.org/dc/elements/1.1/"/>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16D80C46-64E7-4F80-9A74-885C9EE89E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a0ab19-95b7-43d6-9510-2d3f30d398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2020</TotalTime>
  <Words>3645</Words>
  <Application>Microsoft Macintosh PowerPoint</Application>
  <PresentationFormat>Widescreen</PresentationFormat>
  <Paragraphs>291</Paragraphs>
  <Slides>22</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Google Sans</vt:lpstr>
      <vt:lpstr>Inter</vt:lpstr>
      <vt:lpstr>Roboto</vt:lpstr>
      <vt:lpstr>System Font Regular</vt:lpstr>
      <vt:lpstr>Office Theme</vt:lpstr>
      <vt:lpstr>Staff Wellness Education &amp; Resources</vt:lpstr>
      <vt:lpstr>Focus</vt:lpstr>
      <vt:lpstr>PowerPoint Presentation</vt:lpstr>
      <vt:lpstr>  Potentially Traumatic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of Vicarious Trauma</vt:lpstr>
      <vt:lpstr>PowerPoint Presentation</vt:lpstr>
      <vt:lpstr>PowerPoint Presentation</vt:lpstr>
      <vt:lpstr>PowerPoint Presentation</vt:lpstr>
      <vt:lpstr>Trauma-Focused Therapy</vt:lpstr>
      <vt:lpstr>PowerPoint Presentation</vt:lpstr>
      <vt:lpstr>Key Messages for Trauma Recovery</vt:lpstr>
      <vt:lpstr>PowerPoint Presentation</vt:lpstr>
      <vt:lpstr>Feeling Stressed?     Scan here to learn more about it and to get some help.</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MPACT</dc:creator>
  <cp:keywords/>
  <dc:description/>
  <cp:lastModifiedBy>Meyerson, Beth E - (bmeyerson)</cp:lastModifiedBy>
  <cp:revision>229</cp:revision>
  <cp:lastPrinted>2025-01-08T18:36:51Z</cp:lastPrinted>
  <dcterms:created xsi:type="dcterms:W3CDTF">2024-02-09T21:47:59Z</dcterms:created>
  <dcterms:modified xsi:type="dcterms:W3CDTF">2025-01-08T18:55:47Z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0x0101000CEA041B1E6E1E46A04FE15A8F84216A</vt:lpwstr>
  </property>
</Properties>
</file>